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 id="2147483816" r:id="rId2"/>
  </p:sldMasterIdLst>
  <p:notesMasterIdLst>
    <p:notesMasterId r:id="rId23"/>
  </p:notesMasterIdLst>
  <p:sldIdLst>
    <p:sldId id="257" r:id="rId3"/>
    <p:sldId id="384" r:id="rId4"/>
    <p:sldId id="350" r:id="rId5"/>
    <p:sldId id="292" r:id="rId6"/>
    <p:sldId id="293" r:id="rId7"/>
    <p:sldId id="294" r:id="rId8"/>
    <p:sldId id="295" r:id="rId9"/>
    <p:sldId id="296"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96" autoAdjust="0"/>
    <p:restoredTop sz="94660"/>
  </p:normalViewPr>
  <p:slideViewPr>
    <p:cSldViewPr snapToGrid="0">
      <p:cViewPr varScale="1">
        <p:scale>
          <a:sx n="73" d="100"/>
          <a:sy n="73" d="100"/>
        </p:scale>
        <p:origin x="618" y="90"/>
      </p:cViewPr>
      <p:guideLst>
        <p:guide orient="horz" pos="2160"/>
        <p:guide pos="3840"/>
      </p:guideLst>
    </p:cSldViewPr>
  </p:slideViewPr>
  <p:notesTextViewPr>
    <p:cViewPr>
      <p:scale>
        <a:sx n="1" d="1"/>
        <a:sy n="1" d="1"/>
      </p:scale>
      <p:origin x="0" y="0"/>
    </p:cViewPr>
  </p:notesTextViewPr>
  <p:sorterViewPr>
    <p:cViewPr>
      <p:scale>
        <a:sx n="100" d="100"/>
        <a:sy n="100" d="100"/>
      </p:scale>
      <p:origin x="0" y="122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235F36B-E1D2-4095-A2E0-655E084FCFBA}" type="datetimeFigureOut">
              <a:rPr lang="ar-IQ" smtClean="0"/>
              <a:t>02/04/1440</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D7F8E49-4859-4BC3-B26A-F239B7BA7A6A}" type="slidenum">
              <a:rPr lang="ar-IQ" smtClean="0"/>
              <a:t>‹#›</a:t>
            </a:fld>
            <a:endParaRPr lang="ar-IQ"/>
          </a:p>
        </p:txBody>
      </p:sp>
    </p:spTree>
    <p:extLst>
      <p:ext uri="{BB962C8B-B14F-4D97-AF65-F5344CB8AC3E}">
        <p14:creationId xmlns:p14="http://schemas.microsoft.com/office/powerpoint/2010/main" val="2820604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1481047-4611-489A-A4D9-EDF714F28CEB}"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BEB4F5B-AA69-4DA4-80EE-1B58A8EC6EB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25158722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635722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99181090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412530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84" y="185978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84"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253171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89284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18877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2575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69600" y="6356375"/>
            <a:ext cx="812800" cy="365125"/>
          </a:xfrm>
        </p:spPr>
        <p:txBody>
          <a:bodyPr/>
          <a:lstStyle/>
          <a:p>
            <a:fld id="{3F1243E6-7D8D-4E7B-AA82-B31066D1307E}" type="slidenum">
              <a:rPr lang="ar-IQ" smtClean="0"/>
              <a:pPr/>
              <a:t>‹#›</a:t>
            </a:fld>
            <a:endParaRPr lang="ar-IQ"/>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5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3150315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4282904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extLst>
      <p:ext uri="{BB962C8B-B14F-4D97-AF65-F5344CB8AC3E}">
        <p14:creationId xmlns:p14="http://schemas.microsoft.com/office/powerpoint/2010/main" val="3254263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109728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09600" y="1600200"/>
            <a:ext cx="53848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6197600" y="1600200"/>
            <a:ext cx="53848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6197600" y="3924300"/>
            <a:ext cx="53848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اريخ 5"/>
          <p:cNvSpPr>
            <a:spLocks noGrp="1"/>
          </p:cNvSpPr>
          <p:nvPr>
            <p:ph type="dt" sz="half" idx="10"/>
          </p:nvPr>
        </p:nvSpPr>
        <p:spPr>
          <a:xfrm>
            <a:off x="609600" y="6248400"/>
            <a:ext cx="2844800" cy="457200"/>
          </a:xfrm>
        </p:spPr>
        <p:txBody>
          <a:bodyPr/>
          <a:lstStyle>
            <a:lvl1pPr>
              <a:defRPr/>
            </a:lvl1pPr>
          </a:lstStyle>
          <a:p>
            <a:pPr>
              <a:defRPr/>
            </a:pPr>
            <a:endParaRPr lang="en-US"/>
          </a:p>
        </p:txBody>
      </p:sp>
      <p:sp>
        <p:nvSpPr>
          <p:cNvPr id="7" name="عنصر نائب للتذييل 6"/>
          <p:cNvSpPr>
            <a:spLocks noGrp="1"/>
          </p:cNvSpPr>
          <p:nvPr>
            <p:ph type="ftr" sz="quarter" idx="11"/>
          </p:nvPr>
        </p:nvSpPr>
        <p:spPr/>
        <p:txBody>
          <a:bodyPr/>
          <a:lstStyle>
            <a:lvl1pPr>
              <a:defRPr/>
            </a:lvl1pPr>
          </a:lstStyle>
          <a:p>
            <a:pPr>
              <a:defRPr/>
            </a:pPr>
            <a:endParaRPr lang="en-US"/>
          </a:p>
        </p:txBody>
      </p:sp>
      <p:sp>
        <p:nvSpPr>
          <p:cNvPr id="8" name="عنصر نائب لرقم الشريحة 7"/>
          <p:cNvSpPr>
            <a:spLocks noGrp="1"/>
          </p:cNvSpPr>
          <p:nvPr>
            <p:ph type="sldNum" sz="quarter" idx="12"/>
          </p:nvPr>
        </p:nvSpPr>
        <p:spPr>
          <a:xfrm>
            <a:off x="8737600" y="6248400"/>
            <a:ext cx="2844800" cy="457200"/>
          </a:xfrm>
        </p:spPr>
        <p:txBody>
          <a:bodyPr/>
          <a:lstStyle>
            <a:lvl1pPr>
              <a:defRPr/>
            </a:lvl1pPr>
          </a:lstStyle>
          <a:p>
            <a:pPr>
              <a:defRPr/>
            </a:pPr>
            <a:fld id="{252EB524-1AA5-45A3-BDCC-3CD77E67C6D2}" type="slidenum">
              <a:rPr lang="ar-SA"/>
              <a:pPr>
                <a:defRPr/>
              </a:pPr>
              <a:t>‹#›</a:t>
            </a:fld>
            <a:endParaRPr lang="en-US"/>
          </a:p>
        </p:txBody>
      </p:sp>
    </p:spTree>
    <p:extLst>
      <p:ext uri="{BB962C8B-B14F-4D97-AF65-F5344CB8AC3E}">
        <p14:creationId xmlns:p14="http://schemas.microsoft.com/office/powerpoint/2010/main" val="298343547"/>
      </p:ext>
    </p:extLst>
  </p:cSld>
  <p:clrMapOvr>
    <a:masterClrMapping/>
  </p:clrMapOvr>
  <p:transition spd="med">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1481047-4611-489A-A4D9-EDF714F28CE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B4F5B-AA69-4DA4-80EE-1B58A8EC6EB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76" y="1859770"/>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76"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1481047-4611-489A-A4D9-EDF714F28CEB}"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1481047-4611-489A-A4D9-EDF714F28CEB}"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81047-4611-489A-A4D9-EDF714F28CEB}"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B4F5B-AA69-4DA4-80EE-1B58A8EC6EB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1481047-4611-489A-A4D9-EDF714F28CE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69600" y="6356363"/>
            <a:ext cx="812800" cy="365125"/>
          </a:xfrm>
        </p:spPr>
        <p:txBody>
          <a:bodyPr/>
          <a:lstStyle/>
          <a:p>
            <a:fld id="{3BEB4F5B-AA69-4DA4-80EE-1B58A8EC6EB8}" type="slidenum">
              <a:rPr lang="ar-IQ" smtClean="0"/>
              <a:t>‹#›</a:t>
            </a:fld>
            <a:endParaRPr lang="ar-IQ"/>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38"/>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63"/>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481047-4611-489A-A4D9-EDF714F28CEB}" type="datetimeFigureOut">
              <a:rPr lang="ar-IQ" smtClean="0"/>
              <a:t>02/04/1440</a:t>
            </a:fld>
            <a:endParaRPr lang="ar-IQ"/>
          </a:p>
        </p:txBody>
      </p:sp>
      <p:sp>
        <p:nvSpPr>
          <p:cNvPr id="22" name="Footer Placeholder 21"/>
          <p:cNvSpPr>
            <a:spLocks noGrp="1"/>
          </p:cNvSpPr>
          <p:nvPr>
            <p:ph type="ftr" sz="quarter" idx="3"/>
          </p:nvPr>
        </p:nvSpPr>
        <p:spPr>
          <a:xfrm>
            <a:off x="3556000" y="6356363"/>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63"/>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EB4F5B-AA69-4DA4-80EE-1B58A8EC6EB8}" type="slidenum">
              <a:rPr lang="ar-IQ" smtClean="0"/>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7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226B6E-6DAA-4AAC-834F-F43C3053A420}" type="datetimeFigureOut">
              <a:rPr lang="ar-IQ" smtClean="0"/>
              <a:pPr/>
              <a:t>02/04/1440</a:t>
            </a:fld>
            <a:endParaRPr lang="ar-IQ"/>
          </a:p>
        </p:txBody>
      </p:sp>
      <p:sp>
        <p:nvSpPr>
          <p:cNvPr id="22" name="Footer Placeholder 21"/>
          <p:cNvSpPr>
            <a:spLocks noGrp="1"/>
          </p:cNvSpPr>
          <p:nvPr>
            <p:ph type="ftr" sz="quarter" idx="3"/>
          </p:nvPr>
        </p:nvSpPr>
        <p:spPr>
          <a:xfrm>
            <a:off x="3556000" y="6356375"/>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7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1243E6-7D8D-4E7B-AA82-B31066D1307E}" type="slidenum">
              <a:rPr lang="ar-IQ" smtClean="0"/>
              <a:pPr/>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16578518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maktoobblog.com/search?s=%D8%A7%D9%84%D8%A7%D8%AF%D8%A7%D8%B1%D8%A9+%D8%A7%D9%84%D8%B1%D9%8A%D8%A7%D8%B6%D9%8A%D8%A9+%D9%88%D8%A7%D9%84%D9%85%D9%86%D8%A7%D9%81%D8%B3%D8%A7%D8%AA+%D8%A7%D9%84%D8%B1%D9%8A%D8%A7%D8%B6%D9%8A%D8%A9&amp;button=&amp;gsearch=2&amp;utm_source=related-search-blog-2011-02-13&amp;utm_medium=body-click&amp;utm_campaign=related-search"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888641" y="373487"/>
            <a:ext cx="10315979" cy="2240924"/>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rtl="1" eaLnBrk="1" hangingPunct="1">
              <a:defRPr/>
            </a:pPr>
            <a:r>
              <a:rPr lang="ar-IQ" sz="7200" b="1" dirty="0" smtClean="0">
                <a:solidFill>
                  <a:srgbClr val="FF0000"/>
                </a:solidFill>
                <a:effectLst>
                  <a:outerShdw blurRad="38100" dist="38100" dir="2700000" algn="tl">
                    <a:srgbClr val="000000"/>
                  </a:outerShdw>
                </a:effectLst>
              </a:rPr>
              <a:t>الإدارة الرياضية </a:t>
            </a:r>
          </a:p>
        </p:txBody>
      </p:sp>
      <p:sp>
        <p:nvSpPr>
          <p:cNvPr id="5" name="عنوان فرعي 2"/>
          <p:cNvSpPr>
            <a:spLocks noGrp="1"/>
          </p:cNvSpPr>
          <p:nvPr>
            <p:ph type="subTitle" idx="1"/>
          </p:nvPr>
        </p:nvSpPr>
        <p:spPr>
          <a:xfrm>
            <a:off x="2135560" y="2996952"/>
            <a:ext cx="7664896" cy="2376264"/>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4800" b="1" dirty="0">
                <a:solidFill>
                  <a:srgbClr val="002060"/>
                </a:solidFill>
                <a:ea typeface="Majalla UI"/>
                <a:cs typeface="Majalla UI"/>
              </a:rPr>
              <a:t>الأستاذ </a:t>
            </a:r>
            <a:r>
              <a:rPr lang="ar-IQ" sz="4800" b="1" dirty="0" smtClean="0">
                <a:solidFill>
                  <a:srgbClr val="002060"/>
                </a:solidFill>
                <a:ea typeface="Majalla UI"/>
                <a:cs typeface="Majalla UI"/>
              </a:rPr>
              <a:t>الدكتور </a:t>
            </a:r>
            <a:endParaRPr lang="ar-IQ" sz="4800" b="1" dirty="0">
              <a:solidFill>
                <a:srgbClr val="002060"/>
              </a:solidFill>
              <a:ea typeface="Majalla UI"/>
              <a:cs typeface="Majalla UI"/>
            </a:endParaRPr>
          </a:p>
          <a:p>
            <a:pPr algn="ctr">
              <a:defRPr/>
            </a:pPr>
            <a:r>
              <a:rPr lang="ar-IQ" sz="4800" b="1" dirty="0">
                <a:solidFill>
                  <a:srgbClr val="002060"/>
                </a:solidFill>
                <a:ea typeface="Majalla UI"/>
                <a:cs typeface="Majalla UI"/>
              </a:rPr>
              <a:t>عبد الحليم جبر نزال </a:t>
            </a:r>
          </a:p>
          <a:p>
            <a:pPr algn="ctr">
              <a:defRPr/>
            </a:pPr>
            <a:r>
              <a:rPr lang="ar-IQ" sz="2600"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2819407" y="5516576"/>
            <a:ext cx="6661151"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rtl="1"/>
            <a:r>
              <a:rPr lang="ar-SA" sz="1800" b="1" dirty="0">
                <a:solidFill>
                  <a:srgbClr val="FF0000"/>
                </a:solidFill>
                <a:cs typeface="Times New Roman" panose="02020603050405020304" pitchFamily="18" charset="0"/>
              </a:rPr>
              <a:t>البريد الالكتروني: </a:t>
            </a:r>
            <a:r>
              <a:rPr lang="en-US" sz="1800" b="1" dirty="0">
                <a:solidFill>
                  <a:srgbClr val="FF0000"/>
                </a:solidFill>
                <a:cs typeface="Times New Roman" panose="02020603050405020304" pitchFamily="18" charset="0"/>
              </a:rPr>
              <a:t>dr.haleemnazzal@ymail.com</a:t>
            </a:r>
          </a:p>
          <a:p>
            <a:pPr rtl="1"/>
            <a:r>
              <a:rPr lang="ar-IQ" sz="1800" b="1" dirty="0">
                <a:solidFill>
                  <a:srgbClr val="FF0000"/>
                </a:solidFill>
                <a:cs typeface="Times New Roman" panose="02020603050405020304" pitchFamily="18" charset="0"/>
              </a:rPr>
              <a:t>موبايل</a:t>
            </a:r>
            <a:r>
              <a:rPr lang="en-US" sz="1800" b="1" dirty="0">
                <a:solidFill>
                  <a:srgbClr val="FF0000"/>
                </a:solidFill>
                <a:cs typeface="Times New Roman" panose="02020603050405020304" pitchFamily="18" charset="0"/>
              </a:rPr>
              <a:t>    07801040602--  07710807111 :  </a:t>
            </a:r>
            <a:endParaRPr lang="en-US" sz="4000" dirty="0">
              <a:solidFill>
                <a:srgbClr val="FF0000"/>
              </a:solidFill>
            </a:endParaRPr>
          </a:p>
        </p:txBody>
      </p:sp>
    </p:spTree>
    <p:extLst>
      <p:ext uri="{BB962C8B-B14F-4D97-AF65-F5344CB8AC3E}">
        <p14:creationId xmlns:p14="http://schemas.microsoft.com/office/powerpoint/2010/main" val="3083907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50007" y="629919"/>
            <a:ext cx="10779616"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endParaRPr lang="en-US" sz="2000" dirty="0">
              <a:solidFill>
                <a:prstClr val="black"/>
              </a:solidFill>
              <a:latin typeface="Times New Roman"/>
              <a:ea typeface="Times New Roman"/>
            </a:endParaRPr>
          </a:p>
          <a:p>
            <a:pPr lvl="0"/>
            <a:r>
              <a:rPr lang="en-US" sz="2400" dirty="0">
                <a:solidFill>
                  <a:prstClr val="black"/>
                </a:solidFill>
                <a:latin typeface="Simplified Arabic"/>
                <a:ea typeface="Times New Roman"/>
              </a:rPr>
              <a:t> (7) </a:t>
            </a:r>
            <a:r>
              <a:rPr lang="ar-SA" sz="2400" dirty="0">
                <a:solidFill>
                  <a:prstClr val="black"/>
                </a:solidFill>
                <a:latin typeface="Times New Roman"/>
                <a:ea typeface="Times New Roman"/>
                <a:cs typeface="Simplified Arabic"/>
              </a:rPr>
              <a:t>تعويض ومكافأة الأفراد من عملهم بصورة عادلة</a:t>
            </a:r>
            <a:r>
              <a:rPr lang="en-US" sz="24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lvl="0"/>
            <a:r>
              <a:rPr lang="en-US" sz="2400" dirty="0">
                <a:solidFill>
                  <a:prstClr val="black"/>
                </a:solidFill>
                <a:latin typeface="Simplified Arabic"/>
                <a:ea typeface="Times New Roman"/>
              </a:rPr>
              <a:t>(8) </a:t>
            </a:r>
            <a:r>
              <a:rPr lang="ar-SA" sz="2400" dirty="0">
                <a:solidFill>
                  <a:prstClr val="black"/>
                </a:solidFill>
                <a:latin typeface="Times New Roman"/>
                <a:ea typeface="Times New Roman"/>
                <a:cs typeface="Simplified Arabic"/>
              </a:rPr>
              <a:t>المركزية</a:t>
            </a:r>
            <a:r>
              <a:rPr lang="en-US" sz="2400" dirty="0">
                <a:solidFill>
                  <a:prstClr val="black"/>
                </a:solidFill>
                <a:latin typeface="Simplified Arabic"/>
                <a:ea typeface="Times New Roman"/>
              </a:rPr>
              <a:t> : </a:t>
            </a:r>
            <a:r>
              <a:rPr lang="ar-SA" sz="2400" dirty="0">
                <a:solidFill>
                  <a:prstClr val="black"/>
                </a:solidFill>
                <a:latin typeface="Times New Roman"/>
                <a:ea typeface="Times New Roman"/>
                <a:cs typeface="Simplified Arabic"/>
              </a:rPr>
              <a:t>ويعنى تركيز السلطة في شخص ثم تفويضها في ضوء الظروف الخاصة بكل مشروع</a:t>
            </a:r>
            <a:r>
              <a:rPr lang="en-US" sz="24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lvl="0"/>
            <a:r>
              <a:rPr lang="en-US" sz="2400" dirty="0">
                <a:solidFill>
                  <a:prstClr val="black"/>
                </a:solidFill>
                <a:latin typeface="Simplified Arabic"/>
                <a:ea typeface="Times New Roman"/>
              </a:rPr>
              <a:t> (9) </a:t>
            </a:r>
            <a:r>
              <a:rPr lang="ar-SA" sz="2400" dirty="0">
                <a:solidFill>
                  <a:prstClr val="black"/>
                </a:solidFill>
                <a:latin typeface="Times New Roman"/>
                <a:ea typeface="Times New Roman"/>
                <a:cs typeface="Simplified Arabic"/>
              </a:rPr>
              <a:t>تدرج السلطة أو التسلسل الهرمى ويعنى تسلسل الرؤساء من أعلى الى أسفل وتوضيح هذا التدرج الرئاسي لجميع مستويات الإدارة </a:t>
            </a:r>
            <a:r>
              <a:rPr lang="ar-IQ" sz="2400" dirty="0">
                <a:solidFill>
                  <a:prstClr val="black"/>
                </a:solidFill>
                <a:latin typeface="Times New Roman"/>
                <a:ea typeface="Times New Roman"/>
                <a:cs typeface="Simplified Arabic"/>
              </a:rPr>
              <a:t>.</a:t>
            </a:r>
            <a:endParaRPr lang="en-US" sz="2000" dirty="0">
              <a:solidFill>
                <a:prstClr val="black"/>
              </a:solidFill>
              <a:latin typeface="Times New Roman"/>
              <a:ea typeface="Times New Roman"/>
            </a:endParaRPr>
          </a:p>
          <a:p>
            <a:pPr lvl="0"/>
            <a:r>
              <a:rPr lang="ar-SA" sz="2400" dirty="0">
                <a:solidFill>
                  <a:prstClr val="black"/>
                </a:solidFill>
                <a:latin typeface="Times New Roman"/>
                <a:ea typeface="Times New Roman"/>
                <a:cs typeface="Simplified Arabic"/>
              </a:rPr>
              <a:t> (</a:t>
            </a:r>
            <a:r>
              <a:rPr lang="en-US" sz="2400" dirty="0">
                <a:solidFill>
                  <a:prstClr val="black"/>
                </a:solidFill>
                <a:latin typeface="Simplified Arabic"/>
                <a:ea typeface="Times New Roman"/>
              </a:rPr>
              <a:t>10</a:t>
            </a:r>
            <a:r>
              <a:rPr lang="ar-IQ" sz="2400" dirty="0">
                <a:solidFill>
                  <a:prstClr val="black"/>
                </a:solidFill>
                <a:latin typeface="Times New Roman"/>
                <a:ea typeface="Times New Roman"/>
                <a:cs typeface="Simplified Arabic"/>
              </a:rPr>
              <a:t>) </a:t>
            </a:r>
            <a:r>
              <a:rPr lang="ar-SA" sz="2400" dirty="0">
                <a:solidFill>
                  <a:prstClr val="black"/>
                </a:solidFill>
                <a:latin typeface="Times New Roman"/>
                <a:ea typeface="Times New Roman"/>
                <a:cs typeface="Simplified Arabic"/>
              </a:rPr>
              <a:t>المساواة بين الأفراد وتحقيق العدالة بينهم لكسب ثقتهم وزيادة إخلاصهم للعمل</a:t>
            </a:r>
            <a:r>
              <a:rPr lang="en-US" sz="24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lvl="0"/>
            <a:r>
              <a:rPr lang="en-US" sz="2400" dirty="0">
                <a:solidFill>
                  <a:prstClr val="black"/>
                </a:solidFill>
                <a:latin typeface="Simplified Arabic"/>
                <a:ea typeface="Times New Roman"/>
              </a:rPr>
              <a:t>(11) </a:t>
            </a:r>
            <a:r>
              <a:rPr lang="ar-SA" sz="2400" dirty="0">
                <a:solidFill>
                  <a:prstClr val="black"/>
                </a:solidFill>
                <a:latin typeface="Times New Roman"/>
                <a:ea typeface="Times New Roman"/>
                <a:cs typeface="Simplified Arabic"/>
              </a:rPr>
              <a:t>ا لترتيب</a:t>
            </a:r>
            <a:r>
              <a:rPr lang="en-US" sz="2400" dirty="0">
                <a:solidFill>
                  <a:prstClr val="black"/>
                </a:solidFill>
                <a:latin typeface="Simplified Arabic"/>
                <a:ea typeface="Times New Roman"/>
              </a:rPr>
              <a:t>: </a:t>
            </a:r>
            <a:r>
              <a:rPr lang="ar-SA" sz="2400" dirty="0">
                <a:solidFill>
                  <a:prstClr val="black"/>
                </a:solidFill>
                <a:latin typeface="Times New Roman"/>
                <a:ea typeface="Times New Roman"/>
                <a:cs typeface="Simplified Arabic"/>
              </a:rPr>
              <a:t>ويقصد به الترتيب </a:t>
            </a:r>
            <a:r>
              <a:rPr lang="ar-SA" sz="2400" dirty="0" smtClean="0">
                <a:solidFill>
                  <a:prstClr val="black"/>
                </a:solidFill>
                <a:latin typeface="Times New Roman"/>
                <a:ea typeface="Times New Roman"/>
                <a:cs typeface="Simplified Arabic"/>
              </a:rPr>
              <a:t>الإنساني</a:t>
            </a:r>
            <a:r>
              <a:rPr lang="ar-IQ" sz="2400" dirty="0" smtClean="0">
                <a:solidFill>
                  <a:prstClr val="black"/>
                </a:solidFill>
                <a:latin typeface="Times New Roman"/>
                <a:ea typeface="Times New Roman"/>
                <a:cs typeface="Simplified Arabic"/>
              </a:rPr>
              <a:t> </a:t>
            </a:r>
            <a:r>
              <a:rPr lang="ar-SA" sz="2400" dirty="0" smtClean="0">
                <a:solidFill>
                  <a:prstClr val="black"/>
                </a:solidFill>
                <a:latin typeface="Times New Roman"/>
                <a:ea typeface="Times New Roman"/>
                <a:cs typeface="Simplified Arabic"/>
              </a:rPr>
              <a:t>،</a:t>
            </a:r>
            <a:r>
              <a:rPr lang="ar-IQ" sz="2400" dirty="0" smtClean="0">
                <a:solidFill>
                  <a:prstClr val="black"/>
                </a:solidFill>
                <a:latin typeface="Times New Roman"/>
                <a:ea typeface="Times New Roman"/>
                <a:cs typeface="Simplified Arabic"/>
              </a:rPr>
              <a:t> </a:t>
            </a:r>
            <a:r>
              <a:rPr lang="ar-SA" sz="2400" dirty="0" smtClean="0">
                <a:solidFill>
                  <a:prstClr val="black"/>
                </a:solidFill>
                <a:latin typeface="Times New Roman"/>
                <a:ea typeface="Times New Roman"/>
                <a:cs typeface="Simplified Arabic"/>
              </a:rPr>
              <a:t>أي </a:t>
            </a:r>
            <a:r>
              <a:rPr lang="ar-SA" sz="2400" dirty="0">
                <a:solidFill>
                  <a:prstClr val="black"/>
                </a:solidFill>
                <a:latin typeface="Times New Roman"/>
                <a:ea typeface="Times New Roman"/>
                <a:cs typeface="Simplified Arabic"/>
              </a:rPr>
              <a:t>وضع الشخص المناسب في المكان المناسب</a:t>
            </a:r>
            <a:r>
              <a:rPr lang="ar-SA" sz="2400" dirty="0" smtClean="0">
                <a:solidFill>
                  <a:prstClr val="black"/>
                </a:solidFill>
                <a:latin typeface="Times New Roman"/>
                <a:ea typeface="Times New Roman"/>
                <a:cs typeface="Simplified Arabic"/>
              </a:rPr>
              <a:t>،</a:t>
            </a:r>
            <a:r>
              <a:rPr lang="ar-IQ" sz="2400" dirty="0" smtClean="0">
                <a:solidFill>
                  <a:prstClr val="black"/>
                </a:solidFill>
                <a:latin typeface="Times New Roman"/>
                <a:ea typeface="Times New Roman"/>
                <a:cs typeface="Simplified Arabic"/>
              </a:rPr>
              <a:t> </a:t>
            </a:r>
            <a:r>
              <a:rPr lang="ar-SA" sz="2400" dirty="0" smtClean="0">
                <a:solidFill>
                  <a:prstClr val="black"/>
                </a:solidFill>
                <a:latin typeface="Times New Roman"/>
                <a:ea typeface="Times New Roman"/>
                <a:cs typeface="Simplified Arabic"/>
              </a:rPr>
              <a:t>والترتيب الماد</a:t>
            </a:r>
            <a:r>
              <a:rPr lang="ar-IQ" sz="2400" dirty="0" smtClean="0">
                <a:solidFill>
                  <a:prstClr val="black"/>
                </a:solidFill>
                <a:latin typeface="Times New Roman"/>
                <a:ea typeface="Times New Roman"/>
                <a:cs typeface="Simplified Arabic"/>
              </a:rPr>
              <a:t>ي</a:t>
            </a:r>
            <a:r>
              <a:rPr lang="ar-SA" sz="2400" dirty="0" smtClean="0">
                <a:solidFill>
                  <a:prstClr val="black"/>
                </a:solidFill>
                <a:latin typeface="Times New Roman"/>
                <a:ea typeface="Times New Roman"/>
                <a:cs typeface="Simplified Arabic"/>
              </a:rPr>
              <a:t> </a:t>
            </a:r>
            <a:r>
              <a:rPr lang="ar-SA" sz="2400" dirty="0">
                <a:solidFill>
                  <a:prstClr val="black"/>
                </a:solidFill>
                <a:latin typeface="Times New Roman"/>
                <a:ea typeface="Times New Roman"/>
                <a:cs typeface="Simplified Arabic"/>
              </a:rPr>
              <a:t>للأشياء</a:t>
            </a:r>
            <a:r>
              <a:rPr lang="en-US" sz="2400" dirty="0">
                <a:solidFill>
                  <a:prstClr val="black"/>
                </a:solidFill>
                <a:latin typeface="Simplified Arabic"/>
                <a:ea typeface="Times New Roman"/>
              </a:rPr>
              <a:t>.</a:t>
            </a:r>
            <a:endParaRPr lang="en-US" sz="2000" dirty="0">
              <a:solidFill>
                <a:prstClr val="black"/>
              </a:solidFill>
              <a:latin typeface="Times New Roman"/>
              <a:ea typeface="Times New Roman"/>
            </a:endParaRPr>
          </a:p>
          <a:p>
            <a:pPr lvl="0" algn="just"/>
            <a:r>
              <a:rPr lang="en-US" sz="2400" dirty="0">
                <a:solidFill>
                  <a:prstClr val="black"/>
                </a:solidFill>
                <a:latin typeface="Simplified Arabic"/>
                <a:ea typeface="Times New Roman"/>
              </a:rPr>
              <a:t>(12) </a:t>
            </a:r>
            <a:r>
              <a:rPr lang="ar-SA" sz="2400" dirty="0">
                <a:solidFill>
                  <a:prstClr val="black"/>
                </a:solidFill>
                <a:latin typeface="Simplified Arabic"/>
                <a:ea typeface="Times New Roman"/>
              </a:rPr>
              <a:t>ثبات الموظفين في العمل</a:t>
            </a:r>
            <a:r>
              <a:rPr lang="en-US" sz="2400" dirty="0">
                <a:solidFill>
                  <a:prstClr val="black"/>
                </a:solidFill>
                <a:latin typeface="Simplified Arabic"/>
                <a:ea typeface="Times New Roman"/>
              </a:rPr>
              <a:t> : </a:t>
            </a:r>
            <a:r>
              <a:rPr lang="ar-SA" sz="2400" dirty="0">
                <a:solidFill>
                  <a:prstClr val="black"/>
                </a:solidFill>
                <a:latin typeface="Times New Roman"/>
                <a:ea typeface="Times New Roman"/>
                <a:cs typeface="Simplified Arabic"/>
              </a:rPr>
              <a:t>لأن تغيير الموظفين المستمر يعتبر من عوارض الإدارة السيئة</a:t>
            </a:r>
            <a:r>
              <a:rPr lang="en-US" sz="24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lvl="0" algn="just"/>
            <a:r>
              <a:rPr lang="en-US" sz="2400" dirty="0">
                <a:solidFill>
                  <a:prstClr val="black"/>
                </a:solidFill>
                <a:latin typeface="Simplified Arabic"/>
                <a:ea typeface="Times New Roman"/>
              </a:rPr>
              <a:t> (13)</a:t>
            </a:r>
            <a:r>
              <a:rPr lang="ar-SA" sz="2400" dirty="0" smtClean="0">
                <a:solidFill>
                  <a:prstClr val="black"/>
                </a:solidFill>
                <a:latin typeface="Times New Roman"/>
                <a:ea typeface="Times New Roman"/>
                <a:cs typeface="Simplified Arabic"/>
              </a:rPr>
              <a:t>المبادرة</a:t>
            </a:r>
            <a:r>
              <a:rPr lang="en-US" sz="2400" dirty="0" smtClean="0">
                <a:solidFill>
                  <a:prstClr val="black"/>
                </a:solidFill>
                <a:latin typeface="Times New Roman"/>
                <a:ea typeface="Times New Roman"/>
                <a:cs typeface="Simplified Arabic"/>
              </a:rPr>
              <a:t> </a:t>
            </a:r>
            <a:r>
              <a:rPr lang="en-US" sz="2400" dirty="0" smtClean="0">
                <a:solidFill>
                  <a:prstClr val="black"/>
                </a:solidFill>
                <a:latin typeface="Simplified Arabic"/>
                <a:ea typeface="Times New Roman"/>
              </a:rPr>
              <a:t>: </a:t>
            </a:r>
            <a:r>
              <a:rPr lang="ar-SA" sz="2400" dirty="0" smtClean="0">
                <a:solidFill>
                  <a:prstClr val="black"/>
                </a:solidFill>
                <a:latin typeface="Times New Roman"/>
                <a:ea typeface="Times New Roman"/>
                <a:cs typeface="Simplified Arabic"/>
              </a:rPr>
              <a:t>أ</a:t>
            </a:r>
            <a:r>
              <a:rPr lang="ar-IQ" sz="2400" dirty="0">
                <a:solidFill>
                  <a:prstClr val="black"/>
                </a:solidFill>
                <a:latin typeface="Times New Roman"/>
                <a:ea typeface="Times New Roman"/>
                <a:cs typeface="Simplified Arabic"/>
              </a:rPr>
              <a:t>ي</a:t>
            </a:r>
            <a:r>
              <a:rPr lang="ar-SA" sz="2400" dirty="0" smtClean="0">
                <a:solidFill>
                  <a:prstClr val="black"/>
                </a:solidFill>
                <a:latin typeface="Times New Roman"/>
                <a:ea typeface="Times New Roman"/>
                <a:cs typeface="Simplified Arabic"/>
              </a:rPr>
              <a:t> </a:t>
            </a:r>
            <a:r>
              <a:rPr lang="ar-SA" sz="2400" dirty="0">
                <a:solidFill>
                  <a:prstClr val="black"/>
                </a:solidFill>
                <a:latin typeface="Times New Roman"/>
                <a:ea typeface="Times New Roman"/>
                <a:cs typeface="Simplified Arabic"/>
              </a:rPr>
              <a:t>إعطاء الموظف الفرصة لممارسة قدرته على التصرف وتنمية روح الخلق والابتكار</a:t>
            </a:r>
            <a:r>
              <a:rPr lang="en-US" sz="24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marL="53340" lvl="0" algn="just">
              <a:lnSpc>
                <a:spcPct val="150000"/>
              </a:lnSpc>
            </a:pPr>
            <a:r>
              <a:rPr lang="en-US" sz="2400" dirty="0">
                <a:solidFill>
                  <a:prstClr val="black"/>
                </a:solidFill>
                <a:latin typeface="Simplified Arabic"/>
                <a:ea typeface="Times New Roman"/>
                <a:cs typeface="Simplified Arabic"/>
              </a:rPr>
              <a:t>(14)  </a:t>
            </a:r>
            <a:r>
              <a:rPr lang="ar-SA" sz="2400" dirty="0">
                <a:solidFill>
                  <a:prstClr val="black"/>
                </a:solidFill>
                <a:latin typeface="Times New Roman"/>
                <a:ea typeface="Times New Roman"/>
                <a:cs typeface="Simplified Arabic"/>
              </a:rPr>
              <a:t>روح الجماعة</a:t>
            </a:r>
            <a:r>
              <a:rPr lang="en-US" sz="2400" dirty="0">
                <a:solidFill>
                  <a:prstClr val="black"/>
                </a:solidFill>
                <a:latin typeface="Simplified Arabic"/>
                <a:ea typeface="Times New Roman"/>
                <a:cs typeface="Simplified Arabic"/>
              </a:rPr>
              <a:t> : </a:t>
            </a:r>
            <a:r>
              <a:rPr lang="ar-SA" sz="2400" dirty="0">
                <a:solidFill>
                  <a:prstClr val="black"/>
                </a:solidFill>
                <a:latin typeface="Times New Roman"/>
                <a:ea typeface="Times New Roman"/>
                <a:cs typeface="Simplified Arabic"/>
              </a:rPr>
              <a:t>تنمية روح التعاون بين الأفراد وتشجيعهم على العمل</a:t>
            </a:r>
            <a:r>
              <a:rPr lang="ar-SA" sz="2400" b="1" dirty="0">
                <a:solidFill>
                  <a:prstClr val="black"/>
                </a:solidFill>
                <a:latin typeface="Times New Roman"/>
                <a:ea typeface="Times New Roman"/>
                <a:cs typeface="Simplified Arabic"/>
              </a:rPr>
              <a:t> </a:t>
            </a:r>
            <a:r>
              <a:rPr lang="ar-SA" sz="2400" b="1" dirty="0" smtClean="0">
                <a:solidFill>
                  <a:prstClr val="black"/>
                </a:solidFill>
                <a:latin typeface="Times New Roman"/>
                <a:ea typeface="Times New Roman"/>
                <a:cs typeface="Simplified Arabic"/>
              </a:rPr>
              <a:t>الجماع</a:t>
            </a:r>
            <a:r>
              <a:rPr lang="ar-IQ" sz="2400" b="1" dirty="0" smtClean="0">
                <a:solidFill>
                  <a:prstClr val="black"/>
                </a:solidFill>
                <a:latin typeface="Times New Roman"/>
                <a:ea typeface="Times New Roman"/>
                <a:cs typeface="Simplified Arabic"/>
              </a:rPr>
              <a:t>ي</a:t>
            </a:r>
            <a:r>
              <a:rPr lang="ar-SA" sz="2400" b="1" dirty="0" smtClean="0">
                <a:solidFill>
                  <a:prstClr val="black"/>
                </a:solidFill>
                <a:latin typeface="Times New Roman"/>
                <a:ea typeface="Times New Roman"/>
                <a:cs typeface="Simplified Arabic"/>
              </a:rPr>
              <a:t>.</a:t>
            </a:r>
            <a:endParaRPr lang="en-US" sz="2400" b="1" dirty="0">
              <a:solidFill>
                <a:prstClr val="black"/>
              </a:solidFill>
              <a:latin typeface="Times New Roman"/>
              <a:ea typeface="Times New Roman"/>
              <a:cs typeface="Simplified Arabic"/>
            </a:endParaRPr>
          </a:p>
          <a:p>
            <a:pPr marL="457200" lvl="0">
              <a:lnSpc>
                <a:spcPct val="150000"/>
              </a:lnSpc>
            </a:pPr>
            <a:r>
              <a:rPr lang="ar-IQ" sz="2400" b="1" dirty="0">
                <a:solidFill>
                  <a:prstClr val="black"/>
                </a:solidFill>
                <a:latin typeface="Times New Roman"/>
                <a:ea typeface="Times New Roman"/>
                <a:cs typeface="Simplified Arabic"/>
              </a:rPr>
              <a:t> </a:t>
            </a:r>
            <a:endParaRPr lang="en-US" sz="2400" b="1"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311081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8044" y="1782479"/>
            <a:ext cx="9755755"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dirty="0">
                <a:solidFill>
                  <a:srgbClr val="0000FF"/>
                </a:solidFill>
                <a:latin typeface="Simplified Arabic"/>
                <a:ea typeface="Times New Roman"/>
                <a:cs typeface="Times New Roman"/>
              </a:rPr>
              <a:t>التعريف الأول</a:t>
            </a:r>
            <a:r>
              <a:rPr lang="en-US" sz="3200" dirty="0">
                <a:solidFill>
                  <a:srgbClr val="333333"/>
                </a:solidFill>
                <a:latin typeface="Simplified Arabic"/>
                <a:ea typeface="Times New Roman"/>
                <a:cs typeface="Times New Roman"/>
              </a:rPr>
              <a:t> / </a:t>
            </a:r>
            <a:r>
              <a:rPr lang="ar-SA" sz="3200" dirty="0">
                <a:solidFill>
                  <a:srgbClr val="333333"/>
                </a:solidFill>
                <a:latin typeface="Simplified Arabic"/>
                <a:ea typeface="Times New Roman"/>
                <a:cs typeface="Times New Roman"/>
              </a:rPr>
              <a:t>إ ن الإدارة الرياضية</a:t>
            </a:r>
            <a:r>
              <a:rPr lang="ar-SA" sz="3200" dirty="0">
                <a:solidFill>
                  <a:srgbClr val="333333"/>
                </a:solidFill>
                <a:ea typeface="Times New Roman"/>
                <a:cs typeface="Simplified Arabic"/>
              </a:rPr>
              <a:t> </a:t>
            </a:r>
            <a:r>
              <a:rPr lang="ar-SA" sz="3200" dirty="0">
                <a:solidFill>
                  <a:srgbClr val="333333"/>
                </a:solidFill>
                <a:latin typeface="Simplified Arabic"/>
                <a:ea typeface="Times New Roman"/>
                <a:cs typeface="Times New Roman"/>
              </a:rPr>
              <a:t>هي نشاط له مضمون ويحتوي على مكونات رئيسية ، ويقوم به أفراد قادرون على </a:t>
            </a:r>
            <a:r>
              <a:rPr lang="ar-SA" sz="3200" dirty="0" smtClean="0">
                <a:solidFill>
                  <a:srgbClr val="333333"/>
                </a:solidFill>
                <a:latin typeface="Simplified Arabic"/>
                <a:ea typeface="Times New Roman"/>
                <a:cs typeface="Times New Roman"/>
              </a:rPr>
              <a:t>استخدام </a:t>
            </a:r>
            <a:r>
              <a:rPr lang="ar-SA" sz="3200" dirty="0">
                <a:solidFill>
                  <a:srgbClr val="333333"/>
                </a:solidFill>
                <a:latin typeface="Simplified Arabic"/>
                <a:ea typeface="Times New Roman"/>
                <a:cs typeface="Times New Roman"/>
              </a:rPr>
              <a:t>ما</a:t>
            </a:r>
            <a:r>
              <a:rPr lang="ar-SA" sz="3200" dirty="0">
                <a:solidFill>
                  <a:srgbClr val="333333"/>
                </a:solidFill>
                <a:ea typeface="Times New Roman"/>
                <a:cs typeface="Simplified Arabic"/>
              </a:rPr>
              <a:t> </a:t>
            </a:r>
            <a:r>
              <a:rPr lang="ar-SA" sz="3200" dirty="0">
                <a:solidFill>
                  <a:srgbClr val="333333"/>
                </a:solidFill>
                <a:latin typeface="Simplified Arabic"/>
                <a:ea typeface="Times New Roman"/>
                <a:cs typeface="Times New Roman"/>
              </a:rPr>
              <a:t>هو متاح من موارد لتوجيه العاملين نحو أهداف محددة</a:t>
            </a:r>
            <a:r>
              <a:rPr lang="en-US" sz="3200" dirty="0">
                <a:solidFill>
                  <a:srgbClr val="333333"/>
                </a:solidFill>
                <a:latin typeface="Simplified Arabic"/>
                <a:ea typeface="Times New Roman"/>
                <a:cs typeface="Times New Roman"/>
              </a:rPr>
              <a:t> .</a:t>
            </a:r>
            <a:endParaRPr lang="ar-IQ" sz="3200" dirty="0"/>
          </a:p>
        </p:txBody>
      </p:sp>
      <p:sp>
        <p:nvSpPr>
          <p:cNvPr id="3" name="مستطيل 2"/>
          <p:cNvSpPr/>
          <p:nvPr/>
        </p:nvSpPr>
        <p:spPr>
          <a:xfrm>
            <a:off x="1378044" y="4252055"/>
            <a:ext cx="9755755"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dirty="0">
                <a:solidFill>
                  <a:srgbClr val="0000FF"/>
                </a:solidFill>
                <a:latin typeface="Simplified Arabic"/>
                <a:ea typeface="Times New Roman"/>
                <a:cs typeface="Times New Roman"/>
              </a:rPr>
              <a:t>التعريف الثاني</a:t>
            </a:r>
            <a:r>
              <a:rPr lang="en-US" sz="3200" dirty="0">
                <a:solidFill>
                  <a:srgbClr val="333333"/>
                </a:solidFill>
                <a:latin typeface="Simplified Arabic"/>
                <a:ea typeface="Times New Roman"/>
                <a:cs typeface="Times New Roman"/>
              </a:rPr>
              <a:t> :</a:t>
            </a:r>
            <a:r>
              <a:rPr lang="ar-SA" sz="3200" dirty="0">
                <a:solidFill>
                  <a:srgbClr val="333333"/>
                </a:solidFill>
                <a:latin typeface="Simplified Arabic"/>
                <a:ea typeface="Times New Roman"/>
                <a:cs typeface="Times New Roman"/>
              </a:rPr>
              <a:t>أن الإدارة الرياضية هي</a:t>
            </a:r>
            <a:r>
              <a:rPr lang="ar-SA" sz="3200" dirty="0">
                <a:solidFill>
                  <a:srgbClr val="333333"/>
                </a:solidFill>
                <a:ea typeface="Times New Roman"/>
                <a:cs typeface="Simplified Arabic"/>
              </a:rPr>
              <a:t> </a:t>
            </a:r>
            <a:r>
              <a:rPr lang="ar-SA" sz="3200" dirty="0">
                <a:solidFill>
                  <a:srgbClr val="333333"/>
                </a:solidFill>
                <a:latin typeface="Simplified Arabic"/>
                <a:ea typeface="Times New Roman"/>
                <a:cs typeface="Times New Roman"/>
              </a:rPr>
              <a:t>عملية تخطيط وقيادة ورقابة مجهودات أفراد المؤسسة الرياضية ، </a:t>
            </a:r>
            <a:r>
              <a:rPr lang="ar-SA" sz="3200" dirty="0" smtClean="0">
                <a:solidFill>
                  <a:srgbClr val="333333"/>
                </a:solidFill>
                <a:latin typeface="Simplified Arabic"/>
                <a:ea typeface="Times New Roman"/>
                <a:cs typeface="Times New Roman"/>
              </a:rPr>
              <a:t>واستخدام </a:t>
            </a:r>
            <a:r>
              <a:rPr lang="ar-SA" sz="3200" dirty="0">
                <a:solidFill>
                  <a:srgbClr val="333333"/>
                </a:solidFill>
                <a:latin typeface="Simplified Arabic"/>
                <a:ea typeface="Times New Roman"/>
                <a:cs typeface="Times New Roman"/>
              </a:rPr>
              <a:t>جميع الموارد</a:t>
            </a:r>
            <a:r>
              <a:rPr lang="ar-SA" sz="3200" dirty="0">
                <a:solidFill>
                  <a:srgbClr val="333333"/>
                </a:solidFill>
                <a:ea typeface="Times New Roman"/>
                <a:cs typeface="Simplified Arabic"/>
              </a:rPr>
              <a:t> </a:t>
            </a:r>
            <a:r>
              <a:rPr lang="ar-SA" sz="3200" dirty="0">
                <a:solidFill>
                  <a:srgbClr val="333333"/>
                </a:solidFill>
                <a:latin typeface="Simplified Arabic"/>
                <a:ea typeface="Times New Roman"/>
                <a:cs typeface="Times New Roman"/>
              </a:rPr>
              <a:t>لتحقيق الأهداف المحددة</a:t>
            </a:r>
            <a:endParaRPr lang="ar-IQ" sz="3200" dirty="0"/>
          </a:p>
        </p:txBody>
      </p:sp>
      <p:sp>
        <p:nvSpPr>
          <p:cNvPr id="4" name="مستطيل 3"/>
          <p:cNvSpPr/>
          <p:nvPr/>
        </p:nvSpPr>
        <p:spPr>
          <a:xfrm>
            <a:off x="3913558" y="823105"/>
            <a:ext cx="578423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SA" sz="3600" dirty="0">
                <a:latin typeface="Simplified Arabic"/>
                <a:ea typeface="Times New Roman"/>
                <a:cs typeface="Times New Roman"/>
              </a:rPr>
              <a:t>التعريف العام للإدارة الرياضية</a:t>
            </a:r>
            <a:r>
              <a:rPr lang="ar-SA" sz="3600" dirty="0">
                <a:solidFill>
                  <a:srgbClr val="FF0000"/>
                </a:solidFill>
                <a:ea typeface="Times New Roman"/>
                <a:cs typeface="Simplified Arabic"/>
              </a:rPr>
              <a:t> </a:t>
            </a:r>
            <a:endParaRPr lang="ar-IQ" sz="3600" dirty="0"/>
          </a:p>
        </p:txBody>
      </p:sp>
    </p:spTree>
    <p:extLst>
      <p:ext uri="{BB962C8B-B14F-4D97-AF65-F5344CB8AC3E}">
        <p14:creationId xmlns:p14="http://schemas.microsoft.com/office/powerpoint/2010/main" val="359169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48519" y="333709"/>
            <a:ext cx="4868214" cy="58477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ar-SA" sz="3200" b="1" dirty="0">
                <a:latin typeface="Simplified Arabic"/>
                <a:ea typeface="Times New Roman"/>
                <a:cs typeface="Times New Roman"/>
              </a:rPr>
              <a:t>أهمية ‏الإدارة في التربية الرياضية</a:t>
            </a:r>
            <a:endParaRPr lang="ar-IQ" sz="3200" b="1" dirty="0"/>
          </a:p>
        </p:txBody>
      </p:sp>
      <p:sp>
        <p:nvSpPr>
          <p:cNvPr id="3" name="مستطيل 2"/>
          <p:cNvSpPr/>
          <p:nvPr/>
        </p:nvSpPr>
        <p:spPr>
          <a:xfrm>
            <a:off x="1390918" y="1231438"/>
            <a:ext cx="9556124"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800" b="1" dirty="0">
                <a:latin typeface="Simplified Arabic"/>
                <a:ea typeface="Times New Roman"/>
                <a:cs typeface="Times New Roman"/>
              </a:rPr>
              <a:t>1- تعمل القيادة الواعية على خلق رياضي يتمتع بالنمو المتزن في النواحي البدنية والعقلية والنفسية والاجتماعية.</a:t>
            </a:r>
            <a:br>
              <a:rPr lang="ar-SA" sz="2800" b="1" dirty="0">
                <a:latin typeface="Simplified Arabic"/>
                <a:ea typeface="Times New Roman"/>
                <a:cs typeface="Times New Roman"/>
              </a:rPr>
            </a:br>
            <a:r>
              <a:rPr lang="ar-SA" sz="2800" b="1" dirty="0">
                <a:latin typeface="Simplified Arabic"/>
                <a:ea typeface="Times New Roman"/>
                <a:cs typeface="Times New Roman"/>
              </a:rPr>
              <a:t>2- ان ‏الإدارة تعني البعد عن العشوائية، لذا فان كل مجال من مجالات التربية الرياضية يجب ان يدار بأسلوب علمي وعليه فان أي فشل في تلك المجالات سببه غياب ‏الإدارة السليمة.</a:t>
            </a:r>
            <a:br>
              <a:rPr lang="ar-SA" sz="2800" b="1" dirty="0">
                <a:latin typeface="Simplified Arabic"/>
                <a:ea typeface="Times New Roman"/>
                <a:cs typeface="Times New Roman"/>
              </a:rPr>
            </a:br>
            <a:r>
              <a:rPr lang="ar-SA" sz="2800" b="1" dirty="0">
                <a:latin typeface="Simplified Arabic"/>
                <a:ea typeface="Times New Roman"/>
                <a:cs typeface="Times New Roman"/>
              </a:rPr>
              <a:t>3- ‏الإدارة تحدد اطار عمل واضح يمكن العمل بموجبه دون ضياع الأهداف، فمدرس التربية الرياضية الذي لا يخطط منهجه بأسلوب علمي يكن من الصعب عليه تحقيق هدف المنهج.</a:t>
            </a:r>
            <a:br>
              <a:rPr lang="ar-SA" sz="2800" b="1" dirty="0">
                <a:latin typeface="Simplified Arabic"/>
                <a:ea typeface="Times New Roman"/>
                <a:cs typeface="Times New Roman"/>
              </a:rPr>
            </a:br>
            <a:r>
              <a:rPr lang="ar-SA" sz="2800" b="1" dirty="0">
                <a:latin typeface="Simplified Arabic"/>
                <a:ea typeface="Times New Roman"/>
                <a:cs typeface="Times New Roman"/>
              </a:rPr>
              <a:t>4- ‏الإدارة نشاط حتمي وحيوي لكل جهد جماعي، وذلك النشاط يحتاج إلى تخطيط وتوجيه وتنظيم ومتابعة لتحقيق الأهداف وعليه لابد من وجود شخص يحدد الهدف والأسلوب المتبع لتحقيق الهدف، لذلك فوجوده أمر حيوي لتوجيه الإمكانات المادية والبشرية في اتجاه الهدف.</a:t>
            </a:r>
            <a:endParaRPr lang="ar-IQ" sz="2800" b="1" dirty="0"/>
          </a:p>
        </p:txBody>
      </p:sp>
    </p:spTree>
    <p:extLst>
      <p:ext uri="{BB962C8B-B14F-4D97-AF65-F5344CB8AC3E}">
        <p14:creationId xmlns:p14="http://schemas.microsoft.com/office/powerpoint/2010/main" val="1205213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9247" y="1122277"/>
            <a:ext cx="11204620"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mj-lt"/>
              <a:buAutoNum type="arabicPeriod"/>
              <a:tabLst>
                <a:tab pos="504825" algn="l"/>
              </a:tabLst>
            </a:pPr>
            <a:r>
              <a:rPr lang="ar-EG" sz="2800" b="1" dirty="0">
                <a:latin typeface="Times New Roman"/>
                <a:ea typeface="Times New Roman"/>
                <a:cs typeface="Simplified Arabic"/>
              </a:rPr>
              <a:t>البرامج : وهي التي يصفها متخصصون في المجال الرياضي بانها البرامج المتعددة في اشكالها الرياضية </a:t>
            </a:r>
            <a:r>
              <a:rPr lang="ar-EG" sz="2800" b="1" dirty="0" err="1">
                <a:latin typeface="Times New Roman"/>
                <a:ea typeface="Times New Roman"/>
                <a:cs typeface="Simplified Arabic"/>
              </a:rPr>
              <a:t>للاسوياء</a:t>
            </a:r>
            <a:r>
              <a:rPr lang="ar-EG" sz="2800" b="1" dirty="0">
                <a:latin typeface="Times New Roman"/>
                <a:ea typeface="Times New Roman"/>
                <a:cs typeface="Simplified Arabic"/>
              </a:rPr>
              <a:t> والمعاقين والموهوبين.</a:t>
            </a:r>
            <a:endParaRPr lang="en-US" sz="2800" dirty="0">
              <a:latin typeface="Times New Roman"/>
              <a:ea typeface="Times New Roman"/>
            </a:endParaRPr>
          </a:p>
          <a:p>
            <a:pPr marL="342900" lvl="0" indent="-342900">
              <a:buFont typeface="+mj-lt"/>
              <a:buAutoNum type="arabicPeriod"/>
              <a:tabLst>
                <a:tab pos="504825" algn="l"/>
              </a:tabLst>
            </a:pPr>
            <a:r>
              <a:rPr lang="ar-EG" sz="2800" b="1" dirty="0">
                <a:latin typeface="Times New Roman"/>
                <a:ea typeface="Times New Roman"/>
                <a:cs typeface="Simplified Arabic"/>
              </a:rPr>
              <a:t>المستفيدون : وهم الاشخاص الذين تقدم لهم هذه البرامج , وتحدد نوعياتهم وفئاتهم على وفق المراحل العمرية .</a:t>
            </a:r>
            <a:endParaRPr lang="en-US" sz="2800" dirty="0">
              <a:latin typeface="Times New Roman"/>
              <a:ea typeface="Times New Roman"/>
            </a:endParaRPr>
          </a:p>
          <a:p>
            <a:pPr marL="342900" lvl="0" indent="-342900">
              <a:buFont typeface="+mj-lt"/>
              <a:buAutoNum type="arabicPeriod"/>
              <a:tabLst>
                <a:tab pos="504825" algn="l"/>
              </a:tabLst>
            </a:pPr>
            <a:r>
              <a:rPr lang="ar-EG" sz="2800" b="1" dirty="0">
                <a:latin typeface="Times New Roman"/>
                <a:ea typeface="Times New Roman"/>
                <a:cs typeface="Simplified Arabic"/>
              </a:rPr>
              <a:t>القادة : ويشمل هذا العنصر جميع القيادات في العمل الرياضي من قادة مهنيين ومتطوعين , ومدى ما يسند الى كل منهم من اعمال بحسب قدراتهم ومؤهلاتهم وخبراتهم.</a:t>
            </a:r>
            <a:endParaRPr lang="en-US" sz="2800" dirty="0">
              <a:latin typeface="Times New Roman"/>
              <a:ea typeface="Times New Roman"/>
            </a:endParaRPr>
          </a:p>
          <a:p>
            <a:pPr marL="342900" lvl="0" indent="-342900">
              <a:buFont typeface="+mj-lt"/>
              <a:buAutoNum type="arabicPeriod"/>
              <a:tabLst>
                <a:tab pos="504825" algn="l"/>
              </a:tabLst>
            </a:pPr>
            <a:r>
              <a:rPr lang="ar-EG" sz="2800" b="1" dirty="0" err="1">
                <a:latin typeface="Times New Roman"/>
                <a:ea typeface="Times New Roman"/>
                <a:cs typeface="Simplified Arabic"/>
              </a:rPr>
              <a:t>المنشأت</a:t>
            </a:r>
            <a:r>
              <a:rPr lang="ar-EG" sz="2800" b="1" dirty="0">
                <a:latin typeface="Times New Roman"/>
                <a:ea typeface="Times New Roman"/>
                <a:cs typeface="Simplified Arabic"/>
              </a:rPr>
              <a:t> : وتضم جميع </a:t>
            </a:r>
            <a:r>
              <a:rPr lang="ar-EG" sz="2800" b="1" dirty="0" err="1">
                <a:latin typeface="Times New Roman"/>
                <a:ea typeface="Times New Roman"/>
                <a:cs typeface="Simplified Arabic"/>
              </a:rPr>
              <a:t>المنشأت</a:t>
            </a:r>
            <a:r>
              <a:rPr lang="ar-EG" sz="2800" b="1" dirty="0">
                <a:latin typeface="Times New Roman"/>
                <a:ea typeface="Times New Roman"/>
                <a:cs typeface="Simplified Arabic"/>
              </a:rPr>
              <a:t> الرياضية التي يحتاجها التنفيذ , بما في ذلك الادوات والاجهزة وما يدخل عليها من تطوير وتحديثات.</a:t>
            </a:r>
            <a:endParaRPr lang="en-US" sz="2800" dirty="0">
              <a:latin typeface="Times New Roman"/>
              <a:ea typeface="Times New Roman"/>
            </a:endParaRPr>
          </a:p>
          <a:p>
            <a:pPr marL="342900" lvl="0" indent="-342900">
              <a:buFont typeface="+mj-lt"/>
              <a:buAutoNum type="arabicPeriod"/>
              <a:tabLst>
                <a:tab pos="504825" algn="l"/>
              </a:tabLst>
            </a:pPr>
            <a:r>
              <a:rPr lang="ar-EG" sz="2800" b="1" dirty="0">
                <a:latin typeface="Times New Roman"/>
                <a:ea typeface="Times New Roman"/>
                <a:cs typeface="Simplified Arabic"/>
              </a:rPr>
              <a:t>الميزانية : وهي التي تلعب دورا رئيساً في تنفيذ اي خطة وتحقيق اهدافها , والميزانية هي التي تسبب النجاح وهي التي تسبب الفشل في بعض الاحيان.</a:t>
            </a:r>
            <a:endParaRPr lang="en-US" sz="2800" dirty="0">
              <a:latin typeface="Times New Roman"/>
              <a:ea typeface="Times New Roman"/>
            </a:endParaRPr>
          </a:p>
          <a:p>
            <a:pPr marL="342900" lvl="0" indent="-342900">
              <a:buFont typeface="+mj-lt"/>
              <a:buAutoNum type="arabicPeriod"/>
              <a:tabLst>
                <a:tab pos="504825" algn="l"/>
              </a:tabLst>
            </a:pPr>
            <a:r>
              <a:rPr lang="ar-EG" sz="2800" b="1" dirty="0">
                <a:latin typeface="Times New Roman"/>
                <a:ea typeface="Times New Roman"/>
                <a:cs typeface="Simplified Arabic"/>
              </a:rPr>
              <a:t>التنظيم والادارة : هي النظام والطريقة التي تدار بها الهيئات الادارية والتي تعمل على التنسيق بين المقومات الخمسة السابقة من اجل تحقيق الاهداف المطلوبة.</a:t>
            </a:r>
            <a:endParaRPr lang="en-US" sz="2800" dirty="0">
              <a:effectLst/>
              <a:latin typeface="Times New Roman"/>
              <a:ea typeface="Times New Roman"/>
            </a:endParaRPr>
          </a:p>
        </p:txBody>
      </p:sp>
      <p:sp>
        <p:nvSpPr>
          <p:cNvPr id="3" name="مستطيل 2"/>
          <p:cNvSpPr/>
          <p:nvPr/>
        </p:nvSpPr>
        <p:spPr>
          <a:xfrm>
            <a:off x="3062858" y="217796"/>
            <a:ext cx="7059946" cy="58477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ar-EG" sz="3200" b="1" dirty="0">
                <a:solidFill>
                  <a:prstClr val="black"/>
                </a:solidFill>
                <a:latin typeface="Times New Roman"/>
                <a:ea typeface="Times New Roman"/>
                <a:cs typeface="Simplified Arabic"/>
              </a:rPr>
              <a:t>العناصر الرئيسية للعمل الإداري في المجال الرياضي </a:t>
            </a:r>
            <a:endParaRPr lang="ar-IQ" sz="3200" dirty="0"/>
          </a:p>
        </p:txBody>
      </p:sp>
    </p:spTree>
    <p:extLst>
      <p:ext uri="{BB962C8B-B14F-4D97-AF65-F5344CB8AC3E}">
        <p14:creationId xmlns:p14="http://schemas.microsoft.com/office/powerpoint/2010/main" val="280869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7887" y="1880171"/>
            <a:ext cx="9569003"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marR="228600" lvl="0" indent="-342900">
              <a:buFont typeface="+mj-lt"/>
              <a:buAutoNum type="arabicPeriod"/>
              <a:tabLst>
                <a:tab pos="504825" algn="l"/>
              </a:tabLst>
            </a:pPr>
            <a:r>
              <a:rPr lang="ar-SA" sz="2000" b="1" dirty="0" smtClean="0">
                <a:latin typeface="Times New Roman"/>
                <a:ea typeface="Times New Roman"/>
                <a:cs typeface="Simplified Arabic"/>
              </a:rPr>
              <a:t>الشمول</a:t>
            </a:r>
            <a:r>
              <a:rPr lang="en-US" sz="2000" b="1" dirty="0">
                <a:latin typeface="Simplified Arabic"/>
                <a:ea typeface="Times New Roman"/>
              </a:rPr>
              <a:t>:</a:t>
            </a:r>
            <a:r>
              <a:rPr lang="ar-SA" sz="2000" b="1" dirty="0">
                <a:latin typeface="Times New Roman"/>
                <a:ea typeface="Times New Roman"/>
                <a:cs typeface="Simplified Arabic"/>
              </a:rPr>
              <a:t>ـ وتعني ضرورة الإدارة لكافة جوانب مجالات العمل في الهيئة </a:t>
            </a:r>
            <a:r>
              <a:rPr lang="ar-SA" sz="2000" b="1" dirty="0">
                <a:solidFill>
                  <a:srgbClr val="0000FF"/>
                </a:solidFill>
                <a:latin typeface="Simplified Arabic"/>
                <a:ea typeface="Times New Roman"/>
                <a:hlinkClick r:id="rId2"/>
              </a:rPr>
              <a:t>الرياضية</a:t>
            </a:r>
            <a:r>
              <a:rPr lang="en-US" sz="2000" b="1" dirty="0">
                <a:latin typeface="Simplified Arabic"/>
                <a:ea typeface="Times New Roman"/>
              </a:rPr>
              <a:t> </a:t>
            </a:r>
            <a:r>
              <a:rPr lang="ar-SA" sz="2000" b="1" dirty="0">
                <a:latin typeface="Times New Roman"/>
                <a:ea typeface="Times New Roman"/>
                <a:cs typeface="Simplified Arabic"/>
              </a:rPr>
              <a:t>في حدود اختصاصاتهاـ</a:t>
            </a:r>
            <a:endParaRPr lang="en-US" sz="2000" dirty="0">
              <a:latin typeface="Times New Roman"/>
              <a:ea typeface="Times New Roman"/>
            </a:endParaRPr>
          </a:p>
          <a:p>
            <a:pPr marL="342900" marR="228600" lvl="0" indent="-342900">
              <a:lnSpc>
                <a:spcPct val="150000"/>
              </a:lnSpc>
              <a:buFont typeface="+mj-lt"/>
              <a:buAutoNum type="arabicPeriod"/>
              <a:tabLst>
                <a:tab pos="504825" algn="l"/>
              </a:tabLst>
            </a:pPr>
            <a:r>
              <a:rPr lang="ar-SA" sz="2000" b="1" dirty="0">
                <a:latin typeface="Times New Roman"/>
                <a:ea typeface="Times New Roman"/>
                <a:cs typeface="Simplified Arabic"/>
              </a:rPr>
              <a:t>التكامل </a:t>
            </a:r>
            <a:r>
              <a:rPr lang="en-US" sz="2000" b="1" dirty="0">
                <a:latin typeface="Simplified Arabic"/>
                <a:ea typeface="Times New Roman"/>
              </a:rPr>
              <a:t>:</a:t>
            </a:r>
            <a:r>
              <a:rPr lang="ar-SA" sz="2000" b="1" dirty="0">
                <a:latin typeface="Times New Roman"/>
                <a:ea typeface="Times New Roman"/>
                <a:cs typeface="Simplified Arabic"/>
              </a:rPr>
              <a:t>ـ وهو أن يتولى كل قسم أو جزء في الهيئة </a:t>
            </a:r>
            <a:r>
              <a:rPr lang="ar-SA" sz="2000" b="1" dirty="0">
                <a:solidFill>
                  <a:srgbClr val="0000FF"/>
                </a:solidFill>
                <a:latin typeface="Simplified Arabic"/>
                <a:ea typeface="Times New Roman"/>
                <a:hlinkClick r:id="rId2"/>
              </a:rPr>
              <a:t>الرياضية</a:t>
            </a:r>
            <a:r>
              <a:rPr lang="en-US" sz="2000" b="1" dirty="0">
                <a:latin typeface="Simplified Arabic"/>
                <a:ea typeface="Times New Roman"/>
              </a:rPr>
              <a:t> </a:t>
            </a:r>
            <a:r>
              <a:rPr lang="ar-SA" sz="2000" b="1" dirty="0">
                <a:latin typeface="Times New Roman"/>
                <a:ea typeface="Times New Roman"/>
                <a:cs typeface="Simplified Arabic"/>
              </a:rPr>
              <a:t>جانب من التنظيم، حيث يؤدي أو يقوم بمهام محددة متخصصة ، مع مراعات أن تكتمل كافة الأقسام أو الأجزاء العملية الإدارية للهيئة </a:t>
            </a:r>
            <a:r>
              <a:rPr lang="ar-SA" sz="2000" b="1" dirty="0">
                <a:solidFill>
                  <a:srgbClr val="0000FF"/>
                </a:solidFill>
                <a:latin typeface="Simplified Arabic"/>
                <a:ea typeface="Times New Roman"/>
                <a:hlinkClick r:id="rId2"/>
              </a:rPr>
              <a:t>الرياضية</a:t>
            </a:r>
            <a:r>
              <a:rPr lang="en-US" sz="2000" b="1" dirty="0">
                <a:latin typeface="Simplified Arabic"/>
                <a:ea typeface="Times New Roman"/>
              </a:rPr>
              <a:t> </a:t>
            </a:r>
            <a:r>
              <a:rPr lang="ar-SA" sz="2000" b="1" dirty="0">
                <a:latin typeface="Times New Roman"/>
                <a:ea typeface="Times New Roman"/>
                <a:cs typeface="Simplified Arabic"/>
              </a:rPr>
              <a:t>ككل، ويكون ذلك في </a:t>
            </a:r>
            <a:r>
              <a:rPr lang="ar-SA" sz="2000" b="1" dirty="0" smtClean="0">
                <a:latin typeface="Times New Roman"/>
                <a:ea typeface="Times New Roman"/>
                <a:cs typeface="Simplified Arabic"/>
              </a:rPr>
              <a:t>إطار </a:t>
            </a:r>
            <a:r>
              <a:rPr lang="ar-SA" sz="2000" b="1" dirty="0">
                <a:latin typeface="Times New Roman"/>
                <a:ea typeface="Times New Roman"/>
                <a:cs typeface="Simplified Arabic"/>
              </a:rPr>
              <a:t>ونسق واحد ، بحيث تتحقق النتائج المرجوة</a:t>
            </a:r>
            <a:r>
              <a:rPr lang="en-US" sz="2000" b="1" dirty="0">
                <a:latin typeface="Simplified Arabic"/>
                <a:ea typeface="Times New Roman"/>
              </a:rPr>
              <a:t>. </a:t>
            </a:r>
            <a:endParaRPr lang="en-US" sz="2000" dirty="0">
              <a:latin typeface="Times New Roman"/>
              <a:ea typeface="Times New Roman"/>
            </a:endParaRPr>
          </a:p>
          <a:p>
            <a:pPr marL="342900" marR="228600" lvl="0" indent="-342900">
              <a:lnSpc>
                <a:spcPct val="150000"/>
              </a:lnSpc>
              <a:buFont typeface="+mj-lt"/>
              <a:buAutoNum type="arabicPeriod"/>
              <a:tabLst>
                <a:tab pos="504825" algn="l"/>
              </a:tabLst>
            </a:pPr>
            <a:r>
              <a:rPr lang="ar-SA" sz="2000" b="1" dirty="0">
                <a:latin typeface="Times New Roman"/>
                <a:ea typeface="Times New Roman"/>
                <a:cs typeface="Simplified Arabic"/>
              </a:rPr>
              <a:t> المستقبلية </a:t>
            </a:r>
            <a:r>
              <a:rPr lang="en-US" sz="2000" b="1" dirty="0">
                <a:latin typeface="Simplified Arabic"/>
                <a:ea typeface="Times New Roman"/>
              </a:rPr>
              <a:t>:</a:t>
            </a:r>
            <a:r>
              <a:rPr lang="ar-SA" sz="2000" b="1" dirty="0">
                <a:latin typeface="Times New Roman"/>
                <a:ea typeface="Times New Roman"/>
                <a:cs typeface="Simplified Arabic"/>
              </a:rPr>
              <a:t>ـ وهو ضرورة أن تعمل الإدارة </a:t>
            </a:r>
            <a:r>
              <a:rPr lang="ar-SA" sz="2000" b="1" dirty="0">
                <a:solidFill>
                  <a:srgbClr val="0000FF"/>
                </a:solidFill>
                <a:latin typeface="Simplified Arabic"/>
                <a:ea typeface="Times New Roman"/>
                <a:hlinkClick r:id="rId2"/>
              </a:rPr>
              <a:t>الرياضية</a:t>
            </a:r>
            <a:r>
              <a:rPr lang="en-US" sz="2000" b="1" dirty="0">
                <a:latin typeface="Simplified Arabic"/>
                <a:ea typeface="Times New Roman"/>
              </a:rPr>
              <a:t> </a:t>
            </a:r>
            <a:r>
              <a:rPr lang="ar-SA" sz="2000" b="1" dirty="0">
                <a:latin typeface="Times New Roman"/>
                <a:ea typeface="Times New Roman"/>
                <a:cs typeface="Simplified Arabic"/>
              </a:rPr>
              <a:t>ليس للحاضر فقط ، وإنما للمستقبل أيضا من خلال أهداف وأماني وتطلعات في زمن أت، وعليها من أجل عملها أن تنظر إلى الماضي لتستقي منه الدروس، وهنا تظهر أمية التنبؤ بالمستقبل </a:t>
            </a:r>
            <a:r>
              <a:rPr lang="ar-SA" sz="2000" b="1" dirty="0" smtClean="0">
                <a:latin typeface="Times New Roman"/>
                <a:ea typeface="Times New Roman"/>
                <a:cs typeface="Simplified Arabic"/>
              </a:rPr>
              <a:t>باعتباره </a:t>
            </a:r>
            <a:r>
              <a:rPr lang="ar-SA" sz="2000" b="1" dirty="0">
                <a:latin typeface="Times New Roman"/>
                <a:ea typeface="Times New Roman"/>
                <a:cs typeface="Simplified Arabic"/>
              </a:rPr>
              <a:t>واجباً أساسياً من واجبات الإدارة </a:t>
            </a:r>
            <a:r>
              <a:rPr lang="ar-SA" sz="2000" b="1" dirty="0">
                <a:solidFill>
                  <a:srgbClr val="0000FF"/>
                </a:solidFill>
                <a:latin typeface="Simplified Arabic"/>
                <a:ea typeface="Times New Roman"/>
                <a:hlinkClick r:id="rId2"/>
              </a:rPr>
              <a:t>الرياضية</a:t>
            </a:r>
            <a:endParaRPr lang="en-US" sz="2000" dirty="0">
              <a:latin typeface="Times New Roman"/>
              <a:ea typeface="Times New Roman"/>
            </a:endParaRPr>
          </a:p>
          <a:p>
            <a:pPr marL="342900" marR="228600" lvl="0" indent="-342900">
              <a:lnSpc>
                <a:spcPct val="150000"/>
              </a:lnSpc>
              <a:buFont typeface="+mj-lt"/>
              <a:buAutoNum type="arabicPeriod"/>
              <a:tabLst>
                <a:tab pos="504825" algn="l"/>
              </a:tabLst>
            </a:pPr>
            <a:r>
              <a:rPr lang="ar-SA" sz="2000" b="1" dirty="0">
                <a:latin typeface="Times New Roman"/>
                <a:ea typeface="Times New Roman"/>
                <a:cs typeface="Simplified Arabic"/>
              </a:rPr>
              <a:t> </a:t>
            </a:r>
            <a:r>
              <a:rPr lang="ar-SA" sz="2000" b="1" dirty="0" smtClean="0">
                <a:latin typeface="Times New Roman"/>
                <a:ea typeface="Times New Roman"/>
                <a:cs typeface="Simplified Arabic"/>
              </a:rPr>
              <a:t>الانفتاح</a:t>
            </a:r>
            <a:r>
              <a:rPr lang="en-US" sz="2000" b="1" dirty="0" smtClean="0">
                <a:latin typeface="Simplified Arabic"/>
                <a:ea typeface="Times New Roman"/>
              </a:rPr>
              <a:t>:</a:t>
            </a:r>
            <a:r>
              <a:rPr lang="ar-SA" sz="2000" b="1" dirty="0">
                <a:latin typeface="Times New Roman"/>
                <a:ea typeface="Times New Roman"/>
                <a:cs typeface="Simplified Arabic"/>
              </a:rPr>
              <a:t>ـ ويعني هذا أن تتميز الإدارة </a:t>
            </a:r>
            <a:r>
              <a:rPr lang="ar-SA" sz="2000" b="1" dirty="0">
                <a:solidFill>
                  <a:srgbClr val="0000FF"/>
                </a:solidFill>
                <a:latin typeface="Simplified Arabic"/>
                <a:ea typeface="Times New Roman"/>
                <a:hlinkClick r:id="rId2"/>
              </a:rPr>
              <a:t>الرياضية</a:t>
            </a:r>
            <a:r>
              <a:rPr lang="en-US" sz="2000" b="1" dirty="0">
                <a:latin typeface="Simplified Arabic"/>
                <a:ea typeface="Times New Roman"/>
              </a:rPr>
              <a:t> </a:t>
            </a:r>
            <a:r>
              <a:rPr lang="ar-SA" sz="2000" b="1" dirty="0" smtClean="0">
                <a:latin typeface="Times New Roman"/>
                <a:ea typeface="Times New Roman"/>
                <a:cs typeface="Simplified Arabic"/>
              </a:rPr>
              <a:t>بالانفتاح </a:t>
            </a:r>
            <a:r>
              <a:rPr lang="ar-SA" sz="2000" b="1" dirty="0">
                <a:latin typeface="Times New Roman"/>
                <a:ea typeface="Times New Roman"/>
                <a:cs typeface="Simplified Arabic"/>
              </a:rPr>
              <a:t>على البيئة التي تعمل خلالها ، تتأثر بها وتؤثر فيها</a:t>
            </a:r>
            <a:r>
              <a:rPr lang="ar-EG" sz="2000" b="1" dirty="0">
                <a:latin typeface="Times New Roman"/>
                <a:ea typeface="Times New Roman"/>
                <a:cs typeface="Simplified Arabic"/>
              </a:rPr>
              <a:t>الادارة والتنظيم</a:t>
            </a:r>
            <a:endParaRPr lang="en-US" sz="2000" dirty="0">
              <a:effectLst/>
              <a:latin typeface="Times New Roman"/>
              <a:ea typeface="Times New Roman"/>
            </a:endParaRPr>
          </a:p>
        </p:txBody>
      </p:sp>
      <p:sp>
        <p:nvSpPr>
          <p:cNvPr id="3" name="مستطيل 2"/>
          <p:cNvSpPr/>
          <p:nvPr/>
        </p:nvSpPr>
        <p:spPr>
          <a:xfrm>
            <a:off x="4096563" y="617373"/>
            <a:ext cx="4801314" cy="646331"/>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a:tabLst>
                <a:tab pos="2637155" algn="ctr"/>
              </a:tabLst>
            </a:pPr>
            <a:r>
              <a:rPr lang="ar-IQ" sz="3600" b="1" dirty="0">
                <a:solidFill>
                  <a:srgbClr val="FF0000"/>
                </a:solidFill>
                <a:latin typeface="Times New Roman"/>
                <a:ea typeface="Times New Roman"/>
                <a:cs typeface="Simplified Arabic"/>
              </a:rPr>
              <a:t>صفات الادارة الرياضية الفعالة	</a:t>
            </a:r>
            <a:endParaRPr lang="en-US" sz="2400" dirty="0">
              <a:solidFill>
                <a:srgbClr val="FF0000"/>
              </a:solidFill>
              <a:latin typeface="Times New Roman"/>
              <a:ea typeface="Times New Roman"/>
            </a:endParaRPr>
          </a:p>
        </p:txBody>
      </p:sp>
    </p:spTree>
    <p:extLst>
      <p:ext uri="{BB962C8B-B14F-4D97-AF65-F5344CB8AC3E}">
        <p14:creationId xmlns:p14="http://schemas.microsoft.com/office/powerpoint/2010/main" val="285421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3493" y="890624"/>
            <a:ext cx="10122794" cy="427809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a:lnSpc>
                <a:spcPct val="150000"/>
              </a:lnSpc>
            </a:pPr>
            <a:r>
              <a:rPr lang="ar-SA" sz="3200" b="1" dirty="0">
                <a:latin typeface="Times New Roman"/>
                <a:ea typeface="Times New Roman"/>
                <a:cs typeface="Simplified Arabic"/>
              </a:rPr>
              <a:t>الاتحادات الرياضية </a:t>
            </a:r>
            <a:endParaRPr lang="en-US" sz="2800" b="1" dirty="0">
              <a:latin typeface="Times New Roman"/>
              <a:ea typeface="Times New Roman"/>
              <a:cs typeface="Simplified Arabic"/>
            </a:endParaRPr>
          </a:p>
          <a:p>
            <a:pPr marL="457200"/>
            <a:r>
              <a:rPr lang="ar-SA" sz="2800" b="1" dirty="0">
                <a:latin typeface="Times New Roman"/>
                <a:ea typeface="Times New Roman"/>
                <a:cs typeface="Simplified Arabic"/>
              </a:rPr>
              <a:t>            تعد الاتحادات الرياضية هي الجهة المسؤولة عن تنظيم الانشطة المرتبطة بنوع اللعبة وادارتها, ومن ثم فأن سياسة الادارة التي تتبعها تنضج اثارها بصورة او بأخرى على المناطق التابعة لها من خلال حصيلة البطولات ومستوى الانتشار والتقدم</a:t>
            </a:r>
            <a:r>
              <a:rPr lang="ar-SA" sz="2800" b="1" baseline="30000" dirty="0">
                <a:latin typeface="Times New Roman"/>
                <a:ea typeface="Times New Roman"/>
                <a:cs typeface="Simplified Arabic"/>
              </a:rPr>
              <a:t>   </a:t>
            </a:r>
            <a:r>
              <a:rPr lang="ar-SA" sz="2800" b="1" dirty="0">
                <a:latin typeface="Times New Roman"/>
                <a:ea typeface="Times New Roman"/>
                <a:cs typeface="Simplified Arabic"/>
              </a:rPr>
              <a:t>,  ويُعرًف الاتحاد الرياضي بحسب قانون الاتحادات الرياضية رقم 16 لسنة 1986 " بأنه هيئة منتمية الى اللجنة الاولمبية الوطنية العراقية تشرف على لعبة رياضة وتديرها وتطورها على وفق قواعد وأنظمة الاتحاد الدولي لتلك اللعبة.</a:t>
            </a:r>
            <a:endParaRPr lang="en-US" sz="2800" b="1" dirty="0">
              <a:latin typeface="Times New Roman"/>
              <a:ea typeface="Times New Roman"/>
              <a:cs typeface="Simplified Arabic"/>
            </a:endParaRPr>
          </a:p>
          <a:p>
            <a:pPr marL="457200"/>
            <a:r>
              <a:rPr lang="ar-SA" sz="2800" b="1" dirty="0" smtClean="0">
                <a:latin typeface="Times New Roman"/>
                <a:ea typeface="Times New Roman"/>
                <a:cs typeface="Simplified Arabic"/>
              </a:rPr>
              <a:t>.</a:t>
            </a:r>
            <a:endParaRPr lang="en-US" sz="2800" b="1" dirty="0">
              <a:effectLst/>
              <a:latin typeface="Times New Roman"/>
              <a:ea typeface="Times New Roman"/>
              <a:cs typeface="Simplified Arabic"/>
            </a:endParaRPr>
          </a:p>
        </p:txBody>
      </p:sp>
    </p:spTree>
    <p:extLst>
      <p:ext uri="{BB962C8B-B14F-4D97-AF65-F5344CB8AC3E}">
        <p14:creationId xmlns:p14="http://schemas.microsoft.com/office/powerpoint/2010/main" val="656797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1673" y="1521316"/>
            <a:ext cx="10844011" cy="350865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a:lnSpc>
                <a:spcPct val="150000"/>
              </a:lnSpc>
            </a:pPr>
            <a:r>
              <a:rPr lang="ar-SA" sz="3600" b="1" dirty="0">
                <a:latin typeface="Times New Roman"/>
                <a:ea typeface="Times New Roman"/>
                <a:cs typeface="Simplified Arabic"/>
              </a:rPr>
              <a:t>أهداف الاتحادات الرياضية </a:t>
            </a:r>
            <a:endParaRPr lang="en-US" sz="2800" b="1" dirty="0">
              <a:latin typeface="Times New Roman"/>
              <a:ea typeface="Times New Roman"/>
              <a:cs typeface="Simplified Arabic"/>
            </a:endParaRPr>
          </a:p>
          <a:p>
            <a:pPr marL="457200"/>
            <a:r>
              <a:rPr lang="ar-SA" sz="2800" b="1" dirty="0">
                <a:latin typeface="Times New Roman"/>
                <a:ea typeface="Times New Roman"/>
                <a:cs typeface="Simplified Arabic"/>
              </a:rPr>
              <a:t>            ان هدف الاتحادات الاساس هو الاهتمام بالنشاطات الرياضية من خلال تنظيم البرامج </a:t>
            </a:r>
            <a:r>
              <a:rPr lang="ar-SA" sz="2800" b="1" dirty="0" smtClean="0">
                <a:latin typeface="Times New Roman"/>
                <a:ea typeface="Times New Roman"/>
                <a:cs typeface="Simplified Arabic"/>
              </a:rPr>
              <a:t>للأنشطة </a:t>
            </a:r>
            <a:r>
              <a:rPr lang="ar-SA" sz="2800" b="1" dirty="0">
                <a:latin typeface="Times New Roman"/>
                <a:ea typeface="Times New Roman"/>
                <a:cs typeface="Simplified Arabic"/>
              </a:rPr>
              <a:t>المختلفة وادارتها , والعمل على رفع مستواها , اذ يعمل على التخطيط </a:t>
            </a:r>
            <a:r>
              <a:rPr lang="ar-SA" sz="2800" b="1" dirty="0" smtClean="0">
                <a:latin typeface="Times New Roman"/>
                <a:ea typeface="Times New Roman"/>
                <a:cs typeface="Simplified Arabic"/>
              </a:rPr>
              <a:t>للأنشطة </a:t>
            </a:r>
            <a:r>
              <a:rPr lang="ar-SA" sz="2800" b="1" dirty="0">
                <a:latin typeface="Times New Roman"/>
                <a:ea typeface="Times New Roman"/>
                <a:cs typeface="Simplified Arabic"/>
              </a:rPr>
              <a:t>كافة مع عمل الاحصائيات والدراسات لغرض رفع مستوى الفرق الرياضية لتحقيق افضل الانجازات , كما يعمل على تنظيم البطولات والمنافسات المحلية والدولية من اجل الاحتكاك القوي ودفع شعبيتها داخل الدولة وان يتميز بالقدرة على التكيف مع التغيير المستمر والتطور السريع في مختلف النشاطات والمجالات في المجتمعات المختلفة.</a:t>
            </a:r>
            <a:endParaRPr lang="en-US" sz="2800" b="1" dirty="0">
              <a:effectLst/>
              <a:latin typeface="Times New Roman"/>
              <a:ea typeface="Times New Roman"/>
              <a:cs typeface="Simplified Arabic"/>
            </a:endParaRPr>
          </a:p>
        </p:txBody>
      </p:sp>
    </p:spTree>
    <p:extLst>
      <p:ext uri="{BB962C8B-B14F-4D97-AF65-F5344CB8AC3E}">
        <p14:creationId xmlns:p14="http://schemas.microsoft.com/office/powerpoint/2010/main" val="314090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792" y="1333487"/>
            <a:ext cx="9581882" cy="455509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a:lnSpc>
                <a:spcPct val="150000"/>
              </a:lnSpc>
            </a:pPr>
            <a:r>
              <a:rPr lang="ar-IQ" sz="4400" b="1" dirty="0">
                <a:latin typeface="Times New Roman"/>
                <a:ea typeface="Times New Roman"/>
                <a:cs typeface="Simplified Arabic"/>
              </a:rPr>
              <a:t>الاندية الرياضية </a:t>
            </a:r>
            <a:endParaRPr lang="en-US" sz="3600" b="1" dirty="0">
              <a:latin typeface="Times New Roman"/>
              <a:ea typeface="Times New Roman"/>
              <a:cs typeface="Simplified Arabic"/>
            </a:endParaRPr>
          </a:p>
          <a:p>
            <a:r>
              <a:rPr lang="ar-SA" sz="3200" dirty="0">
                <a:latin typeface="Simplified Arabic"/>
                <a:ea typeface="Times New Roman"/>
                <a:cs typeface="Times New Roman"/>
              </a:rPr>
              <a:t>           يقصد بمصطلح النادي في العصر الحديث بأنها " تراث إنساني ارتبط بوجود الإنسان على وجه الأرض وتطور بتطور المجتمع الإنساني باعتبار أن النادي هو أحد الأماكن التي تساعد الإنسان على استكمال سلوكه وحياته الاجتماعية , فالأندية الرياضية هي العمود الفقري الذي يقوم عليه التكوين الرياضي الأهلي في أي دولة من دول العالم و أي تنظيم رياضي لا يمكن أن تجني ثماره إلا إذا نظمت الأندية الرياضية بصورة سليمة تمكنها من أن تؤدي رسالتها الرياضة و التربوية على أكمل </a:t>
            </a:r>
            <a:r>
              <a:rPr lang="ar-SA" sz="3200" dirty="0" smtClean="0">
                <a:latin typeface="Simplified Arabic"/>
                <a:ea typeface="Times New Roman"/>
                <a:cs typeface="Times New Roman"/>
              </a:rPr>
              <a:t>وجه</a:t>
            </a:r>
            <a:endParaRPr lang="ar-IQ" sz="3200" dirty="0"/>
          </a:p>
        </p:txBody>
      </p:sp>
    </p:spTree>
    <p:extLst>
      <p:ext uri="{BB962C8B-B14F-4D97-AF65-F5344CB8AC3E}">
        <p14:creationId xmlns:p14="http://schemas.microsoft.com/office/powerpoint/2010/main" val="2767071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13143" y="1276829"/>
            <a:ext cx="7783133"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3200" dirty="0">
                <a:latin typeface="Simplified Arabic"/>
                <a:ea typeface="Times New Roman"/>
                <a:cs typeface="Times New Roman"/>
              </a:rPr>
              <a:t>فالنادي الرياضي قد حدد بالقانون الخاص بالشباب و الرياضة مفهومه بأنه " هيئة تكونها جماعة من الأفراد تهدف إلى تكوين شخصية الشباب بصورة متكاملة من النواحي الاجتماعية و الصحية والنفسية والفكرية والروحية عن طريق نشر التربية الرياضية وبث روح القومية بين الأعضاء من الشباب و إتاحة الظروف المناسبة لتنمية مواهبهم و كذلك تهيئة الوسائل و تسيير السبل لشغل أوقات الفراغ للأعضاء و ذلك للتخطيط الذي تضعه الادارة المركزية</a:t>
            </a:r>
            <a:r>
              <a:rPr lang="ar-SA" sz="3200" baseline="30000" dirty="0">
                <a:latin typeface="Simplified Arabic"/>
                <a:ea typeface="Times New Roman"/>
                <a:cs typeface="Times New Roman"/>
              </a:rPr>
              <a:t> </a:t>
            </a:r>
            <a:endParaRPr lang="ar-IQ" sz="3200" dirty="0"/>
          </a:p>
        </p:txBody>
      </p:sp>
    </p:spTree>
    <p:extLst>
      <p:ext uri="{BB962C8B-B14F-4D97-AF65-F5344CB8AC3E}">
        <p14:creationId xmlns:p14="http://schemas.microsoft.com/office/powerpoint/2010/main" val="351610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38648" y="1431364"/>
            <a:ext cx="8822028" cy="452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r-SA" sz="3600" dirty="0">
                <a:latin typeface="Simplified Arabic"/>
                <a:ea typeface="Times New Roman"/>
                <a:cs typeface="Times New Roman"/>
              </a:rPr>
              <a:t>(مؤسسات حيوية في تطوير الجوانب الاجتماعية للأفراد كما تمثل ميادين مؤثرة في عملية إعدادهم الرياضي والبدني لأنها تحقق أغراضا متميزة ومفيدة في بناء العلاقات الاجتماعية وتطويرها وتأكيد الجوانب الإنسانية وغرس روح التعاون والشعور بالمسؤولية بين أعضائها) وعرفها قانون الاندية الرياضية  (النادي الرياضي الاهلي أو الحكومي تكونه جماعة تربطهم فكرة رياضية واجتماعية بهدف نشر التربية الرياضية والاجتماعية والشبابية)</a:t>
            </a:r>
            <a:endParaRPr lang="ar-IQ" sz="3600" dirty="0"/>
          </a:p>
        </p:txBody>
      </p:sp>
    </p:spTree>
    <p:extLst>
      <p:ext uri="{BB962C8B-B14F-4D97-AF65-F5344CB8AC3E}">
        <p14:creationId xmlns:p14="http://schemas.microsoft.com/office/powerpoint/2010/main" val="179890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790951" y="1412875"/>
            <a:ext cx="64791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1500" b="0" i="0" u="none" strike="noStrike" kern="1200" cap="none" spc="0" normalizeH="0" baseline="0" noProof="0">
                <a:ln>
                  <a:noFill/>
                </a:ln>
                <a:solidFill>
                  <a:srgbClr val="FF0000"/>
                </a:solidFill>
                <a:effectLst/>
                <a:uLnTx/>
                <a:uFillTx/>
                <a:latin typeface="Constantia"/>
                <a:ea typeface="mohammad bold art 1"/>
                <a:cs typeface="mohammad bold art 1"/>
              </a:rPr>
              <a:t>أهلاً وسهلاً:</a:t>
            </a:r>
            <a:endParaRPr kumimoji="0" lang="en-US" sz="11500" b="0" i="0" u="none" strike="noStrike" kern="1200" cap="none" spc="0" normalizeH="0" baseline="0" noProof="0">
              <a:ln>
                <a:noFill/>
              </a:ln>
              <a:solidFill>
                <a:srgbClr val="FF0000"/>
              </a:solidFill>
              <a:effectLst/>
              <a:uLnTx/>
              <a:uFillTx/>
              <a:latin typeface="Constantia"/>
              <a:ea typeface="mohammad bold art 1"/>
              <a:cs typeface="mohammad bold art 1"/>
            </a:endParaRPr>
          </a:p>
        </p:txBody>
      </p:sp>
      <p:sp>
        <p:nvSpPr>
          <p:cNvPr id="3075" name="Text Box 6"/>
          <p:cNvSpPr txBox="1">
            <a:spLocks noChangeArrowheads="1"/>
          </p:cNvSpPr>
          <p:nvPr/>
        </p:nvSpPr>
        <p:spPr bwMode="auto">
          <a:xfrm>
            <a:off x="814919" y="1341438"/>
            <a:ext cx="345651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marL="0" marR="0" lvl="0" indent="0" algn="r" defTabSz="914400" rtl="1" eaLnBrk="1" fontAlgn="auto" latinLnBrk="0" hangingPunct="1">
              <a:lnSpc>
                <a:spcPct val="100000"/>
              </a:lnSpc>
              <a:spcBef>
                <a:spcPct val="50000"/>
              </a:spcBef>
              <a:spcAft>
                <a:spcPts val="0"/>
              </a:spcAft>
              <a:buClrTx/>
              <a:buSzTx/>
              <a:buFontTx/>
              <a:buNone/>
              <a:tabLst/>
              <a:defRPr/>
            </a:pPr>
            <a:endParaRPr kumimoji="0" lang="ar-IQ" sz="2400" b="0" i="0" u="none" strike="noStrike" kern="1200" cap="none" spc="0" normalizeH="0" baseline="0" noProof="0">
              <a:ln>
                <a:noFill/>
              </a:ln>
              <a:solidFill>
                <a:prstClr val="white"/>
              </a:solidFill>
              <a:effectLst/>
              <a:uLnTx/>
              <a:uFillTx/>
              <a:latin typeface="Arial" pitchFamily="34" charset="0"/>
              <a:ea typeface="+mn-ea"/>
              <a:cs typeface="Arial" pitchFamily="34" charset="0"/>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14919" y="3429000"/>
            <a:ext cx="4940300" cy="2819400"/>
          </a:xfrm>
        </p:spPr>
      </p:pic>
    </p:spTree>
    <p:extLst>
      <p:ext uri="{BB962C8B-B14F-4D97-AF65-F5344CB8AC3E}">
        <p14:creationId xmlns:p14="http://schemas.microsoft.com/office/powerpoint/2010/main" val="125732446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78292" y="985253"/>
            <a:ext cx="8014952" cy="5286062"/>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457200"/>
            <a:r>
              <a:rPr lang="ar-SA" sz="3600" b="1" dirty="0">
                <a:latin typeface="Times New Roman"/>
                <a:ea typeface="Times New Roman"/>
                <a:cs typeface="Simplified Arabic"/>
              </a:rPr>
              <a:t> وتصنف الأندية الرياضية على أنواع مختلفة هي: </a:t>
            </a:r>
            <a:endParaRPr lang="en-US" sz="3600" b="1" dirty="0">
              <a:latin typeface="Times New Roman"/>
              <a:ea typeface="Times New Roman"/>
              <a:cs typeface="Simplified Arabic"/>
            </a:endParaRPr>
          </a:p>
          <a:p>
            <a:pPr marL="457200"/>
            <a:r>
              <a:rPr lang="ar-SA" sz="3600" b="1" dirty="0">
                <a:latin typeface="Times New Roman"/>
                <a:ea typeface="Times New Roman"/>
                <a:cs typeface="Simplified Arabic"/>
              </a:rPr>
              <a:t>1- من حيث الاشخاص المؤلفون لها : أندية رياضية أهلية وأندية رياضية حكومية</a:t>
            </a:r>
            <a:endParaRPr lang="en-US" sz="3600" b="1" dirty="0">
              <a:latin typeface="Times New Roman"/>
              <a:ea typeface="Times New Roman"/>
              <a:cs typeface="Simplified Arabic"/>
            </a:endParaRPr>
          </a:p>
          <a:p>
            <a:pPr marL="457200"/>
            <a:r>
              <a:rPr lang="ar-SA" sz="3600" b="1" dirty="0">
                <a:latin typeface="Times New Roman"/>
                <a:ea typeface="Times New Roman"/>
                <a:cs typeface="Simplified Arabic"/>
              </a:rPr>
              <a:t>2-  من حيث درجتها : أندية الدرجة الممتازة وأندية الدرجة الأولى وأندية الدرجة </a:t>
            </a:r>
            <a:r>
              <a:rPr lang="ar-SA" sz="3600" b="1" dirty="0" smtClean="0">
                <a:latin typeface="Times New Roman"/>
                <a:ea typeface="Times New Roman"/>
                <a:cs typeface="Simplified Arabic"/>
              </a:rPr>
              <a:t>الثانية</a:t>
            </a:r>
            <a:r>
              <a:rPr lang="ar-IQ" sz="3600" b="1" dirty="0" smtClean="0">
                <a:latin typeface="Times New Roman"/>
                <a:ea typeface="Times New Roman"/>
                <a:cs typeface="Simplified Arabic"/>
              </a:rPr>
              <a:t>   </a:t>
            </a:r>
            <a:r>
              <a:rPr lang="ar-SA" sz="3600" b="1" dirty="0" smtClean="0">
                <a:latin typeface="Times New Roman"/>
                <a:ea typeface="Times New Roman"/>
                <a:cs typeface="Simplified Arabic"/>
              </a:rPr>
              <a:t>والثالثة </a:t>
            </a:r>
            <a:r>
              <a:rPr lang="ar-SA" sz="3600" b="1" dirty="0">
                <a:latin typeface="Times New Roman"/>
                <a:ea typeface="Times New Roman"/>
                <a:cs typeface="Simplified Arabic"/>
              </a:rPr>
              <a:t>..الخ .</a:t>
            </a:r>
            <a:endParaRPr lang="en-US" sz="3600" b="1" dirty="0">
              <a:latin typeface="Times New Roman"/>
              <a:ea typeface="Times New Roman"/>
              <a:cs typeface="Simplified Arabic"/>
            </a:endParaRPr>
          </a:p>
          <a:p>
            <a:pPr marL="457200"/>
            <a:r>
              <a:rPr lang="ar-SA" sz="3600" b="1" dirty="0">
                <a:latin typeface="Times New Roman"/>
                <a:ea typeface="Times New Roman"/>
                <a:cs typeface="Simplified Arabic"/>
              </a:rPr>
              <a:t>3-  من حيث مدى احترافها النشاط اللاعب: أندية محترفة وأندية غير محترفة .</a:t>
            </a:r>
            <a:endParaRPr lang="en-US" sz="3600" b="1" dirty="0">
              <a:latin typeface="Times New Roman"/>
              <a:ea typeface="Times New Roman"/>
              <a:cs typeface="Simplified Arabic"/>
            </a:endParaRPr>
          </a:p>
          <a:p>
            <a:pPr marL="457200">
              <a:lnSpc>
                <a:spcPct val="150000"/>
              </a:lnSpc>
            </a:pPr>
            <a:r>
              <a:rPr lang="ar-SA" sz="3600" b="1" dirty="0">
                <a:latin typeface="Times New Roman"/>
                <a:ea typeface="Times New Roman"/>
                <a:cs typeface="Simplified Arabic"/>
              </a:rPr>
              <a:t> </a:t>
            </a:r>
            <a:endParaRPr lang="en-US" sz="3600" b="1" dirty="0">
              <a:effectLst/>
              <a:latin typeface="Times New Roman"/>
              <a:ea typeface="Times New Roman"/>
              <a:cs typeface="Simplified Arabic"/>
            </a:endParaRPr>
          </a:p>
        </p:txBody>
      </p:sp>
    </p:spTree>
    <p:extLst>
      <p:ext uri="{BB962C8B-B14F-4D97-AF65-F5344CB8AC3E}">
        <p14:creationId xmlns:p14="http://schemas.microsoft.com/office/powerpoint/2010/main" val="286631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Oval 3"/>
          <p:cNvSpPr>
            <a:spLocks noChangeArrowheads="1"/>
          </p:cNvSpPr>
          <p:nvPr/>
        </p:nvSpPr>
        <p:spPr bwMode="auto">
          <a:xfrm>
            <a:off x="4165600" y="1066800"/>
            <a:ext cx="3759200" cy="2209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JO" sz="2400" b="1" u="sng" dirty="0">
                <a:solidFill>
                  <a:schemeClr val="accent1"/>
                </a:solidFill>
                <a:latin typeface="Verdana" pitchFamily="34" charset="0"/>
              </a:rPr>
              <a:t>الأدوار التفاعلية</a:t>
            </a:r>
          </a:p>
          <a:p>
            <a:pPr algn="ctr"/>
            <a:r>
              <a:rPr lang="ar-JO" sz="2400" dirty="0">
                <a:solidFill>
                  <a:schemeClr val="accent1"/>
                </a:solidFill>
                <a:latin typeface="Verdana" pitchFamily="34" charset="0"/>
              </a:rPr>
              <a:t>الدور الرمزي</a:t>
            </a:r>
          </a:p>
          <a:p>
            <a:pPr algn="ctr"/>
            <a:r>
              <a:rPr lang="ar-JO" sz="2400" dirty="0">
                <a:solidFill>
                  <a:schemeClr val="accent1"/>
                </a:solidFill>
                <a:latin typeface="Verdana" pitchFamily="34" charset="0"/>
              </a:rPr>
              <a:t>الدور القيادي</a:t>
            </a:r>
          </a:p>
          <a:p>
            <a:pPr algn="ctr"/>
            <a:r>
              <a:rPr lang="ar-JO" sz="2400" dirty="0">
                <a:solidFill>
                  <a:schemeClr val="accent1"/>
                </a:solidFill>
                <a:latin typeface="Verdana" pitchFamily="34" charset="0"/>
              </a:rPr>
              <a:t>دور الارتباط</a:t>
            </a:r>
            <a:endParaRPr lang="en-US" sz="2400" dirty="0">
              <a:solidFill>
                <a:schemeClr val="accent1"/>
              </a:solidFill>
              <a:latin typeface="Verdana" pitchFamily="34" charset="0"/>
            </a:endParaRPr>
          </a:p>
        </p:txBody>
      </p:sp>
      <p:sp>
        <p:nvSpPr>
          <p:cNvPr id="55300" name="Oval 4"/>
          <p:cNvSpPr>
            <a:spLocks noChangeArrowheads="1"/>
          </p:cNvSpPr>
          <p:nvPr/>
        </p:nvSpPr>
        <p:spPr bwMode="auto">
          <a:xfrm>
            <a:off x="7416800" y="3581400"/>
            <a:ext cx="3759200" cy="2286000"/>
          </a:xfrm>
          <a:prstGeom prst="ellipse">
            <a:avLst/>
          </a:prstGeom>
          <a:solidFill>
            <a:schemeClr val="accent1"/>
          </a:solidFill>
          <a:ln w="9525">
            <a:solidFill>
              <a:schemeClr val="tx1"/>
            </a:solidFill>
            <a:round/>
            <a:headEnd/>
            <a:tailEnd/>
          </a:ln>
          <a:effectLst/>
        </p:spPr>
        <p:txBody>
          <a:bodyPr wrap="none" anchor="ctr"/>
          <a:lstStyle/>
          <a:p>
            <a:pPr algn="ctr"/>
            <a:r>
              <a:rPr lang="ar-JO" sz="2400" b="1" u="sng">
                <a:latin typeface="Verdana" pitchFamily="34" charset="0"/>
              </a:rPr>
              <a:t>أدوار المعلوماتية</a:t>
            </a:r>
          </a:p>
          <a:p>
            <a:pPr algn="ctr"/>
            <a:r>
              <a:rPr lang="ar-JO" sz="2400">
                <a:latin typeface="Verdana" pitchFamily="34" charset="0"/>
              </a:rPr>
              <a:t>الراصد</a:t>
            </a:r>
          </a:p>
          <a:p>
            <a:pPr algn="ctr"/>
            <a:r>
              <a:rPr lang="ar-JO" sz="2400">
                <a:latin typeface="Verdana" pitchFamily="34" charset="0"/>
              </a:rPr>
              <a:t>الناشر</a:t>
            </a:r>
          </a:p>
          <a:p>
            <a:pPr algn="ctr"/>
            <a:r>
              <a:rPr lang="ar-JO" sz="2400">
                <a:latin typeface="Verdana" pitchFamily="34" charset="0"/>
              </a:rPr>
              <a:t>الناطق الشخصي</a:t>
            </a:r>
            <a:endParaRPr lang="en-US" sz="2400">
              <a:latin typeface="Verdana" pitchFamily="34" charset="0"/>
            </a:endParaRPr>
          </a:p>
        </p:txBody>
      </p:sp>
      <p:sp>
        <p:nvSpPr>
          <p:cNvPr id="55301" name="Oval 5"/>
          <p:cNvSpPr>
            <a:spLocks noChangeArrowheads="1"/>
          </p:cNvSpPr>
          <p:nvPr/>
        </p:nvSpPr>
        <p:spPr bwMode="auto">
          <a:xfrm>
            <a:off x="1219200" y="3657600"/>
            <a:ext cx="3759200" cy="22860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JO" sz="2400" b="1" u="sng">
                <a:latin typeface="Verdana" pitchFamily="34" charset="0"/>
              </a:rPr>
              <a:t>أدوار صنع القرار</a:t>
            </a:r>
          </a:p>
          <a:p>
            <a:pPr algn="ctr"/>
            <a:r>
              <a:rPr lang="ar-JO" sz="2400">
                <a:latin typeface="Verdana" pitchFamily="34" charset="0"/>
              </a:rPr>
              <a:t>الريادي</a:t>
            </a:r>
          </a:p>
          <a:p>
            <a:pPr algn="ctr"/>
            <a:r>
              <a:rPr lang="ar-JO" sz="2400">
                <a:latin typeface="Verdana" pitchFamily="34" charset="0"/>
              </a:rPr>
              <a:t>معالج المشكلات</a:t>
            </a:r>
          </a:p>
          <a:p>
            <a:pPr algn="ctr"/>
            <a:r>
              <a:rPr lang="ar-JO" sz="2400">
                <a:latin typeface="Verdana" pitchFamily="34" charset="0"/>
              </a:rPr>
              <a:t>موزع الموارد</a:t>
            </a:r>
          </a:p>
          <a:p>
            <a:pPr algn="ctr"/>
            <a:r>
              <a:rPr lang="ar-JO" sz="2400">
                <a:latin typeface="Verdana" pitchFamily="34" charset="0"/>
              </a:rPr>
              <a:t>المفاوض</a:t>
            </a:r>
            <a:endParaRPr lang="en-US" sz="2400">
              <a:latin typeface="Verdana" pitchFamily="34" charset="0"/>
            </a:endParaRPr>
          </a:p>
        </p:txBody>
      </p:sp>
      <p:sp>
        <p:nvSpPr>
          <p:cNvPr id="55302" name="Line 6"/>
          <p:cNvSpPr>
            <a:spLocks noChangeShapeType="1"/>
          </p:cNvSpPr>
          <p:nvPr/>
        </p:nvSpPr>
        <p:spPr bwMode="auto">
          <a:xfrm>
            <a:off x="7213600" y="3048000"/>
            <a:ext cx="914400" cy="762000"/>
          </a:xfrm>
          <a:prstGeom prst="line">
            <a:avLst/>
          </a:prstGeom>
          <a:noFill/>
          <a:ln w="762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7"/>
          <p:cNvSpPr>
            <a:spLocks noChangeShapeType="1"/>
          </p:cNvSpPr>
          <p:nvPr/>
        </p:nvSpPr>
        <p:spPr bwMode="auto">
          <a:xfrm flipH="1">
            <a:off x="4978400" y="4953000"/>
            <a:ext cx="2438400" cy="0"/>
          </a:xfrm>
          <a:prstGeom prst="line">
            <a:avLst/>
          </a:prstGeom>
          <a:noFill/>
          <a:ln w="762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4" name="Line 8"/>
          <p:cNvSpPr>
            <a:spLocks noChangeShapeType="1"/>
          </p:cNvSpPr>
          <p:nvPr/>
        </p:nvSpPr>
        <p:spPr bwMode="auto">
          <a:xfrm flipH="1">
            <a:off x="3454400" y="2819400"/>
            <a:ext cx="1117600" cy="838200"/>
          </a:xfrm>
          <a:prstGeom prst="line">
            <a:avLst/>
          </a:prstGeom>
          <a:noFill/>
          <a:ln w="762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AutoShape 9"/>
          <p:cNvSpPr>
            <a:spLocks noChangeArrowheads="1"/>
          </p:cNvSpPr>
          <p:nvPr/>
        </p:nvSpPr>
        <p:spPr bwMode="blackWhite">
          <a:xfrm>
            <a:off x="508000" y="228600"/>
            <a:ext cx="10972800" cy="685800"/>
          </a:xfrm>
          <a:prstGeom prst="roundRect">
            <a:avLst>
              <a:gd name="adj" fmla="val 44861"/>
            </a:avLst>
          </a:prstGeom>
          <a:solidFill>
            <a:schemeClr val="bg1">
              <a:lumMod val="65000"/>
            </a:schemeClr>
          </a:solidFill>
          <a:ln w="9525">
            <a:solidFill>
              <a:schemeClr val="tx1"/>
            </a:solidFill>
            <a:round/>
            <a:headEnd/>
            <a:tailEnd/>
          </a:ln>
          <a:effectLst/>
          <a:extLst/>
        </p:spPr>
        <p:txBody>
          <a:bodyPr anchor="ctr"/>
          <a:lstStyle/>
          <a:p>
            <a:pPr algn="ctr">
              <a:defRPr/>
            </a:pPr>
            <a:r>
              <a:rPr lang="ar-JO" sz="2800" b="1">
                <a:solidFill>
                  <a:srgbClr val="FF0000"/>
                </a:solidFill>
                <a:effectLst>
                  <a:outerShdw blurRad="38100" dist="38100" dir="2700000" algn="tl">
                    <a:srgbClr val="000000"/>
                  </a:outerShdw>
                </a:effectLst>
              </a:rPr>
              <a:t>أدوار المدير: </a:t>
            </a:r>
            <a:r>
              <a:rPr lang="en-US" sz="2800" b="1">
                <a:solidFill>
                  <a:srgbClr val="FF0000"/>
                </a:solidFill>
                <a:effectLst>
                  <a:outerShdw blurRad="38100" dist="38100" dir="2700000" algn="tl">
                    <a:srgbClr val="000000"/>
                  </a:outerShdw>
                </a:effectLst>
              </a:rPr>
              <a:t>Manager Roles</a:t>
            </a:r>
          </a:p>
        </p:txBody>
      </p:sp>
    </p:spTree>
    <p:extLst>
      <p:ext uri="{BB962C8B-B14F-4D97-AF65-F5344CB8AC3E}">
        <p14:creationId xmlns:p14="http://schemas.microsoft.com/office/powerpoint/2010/main" val="3020788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5305"/>
                                        </p:tgtEl>
                                        <p:attrNameLst>
                                          <p:attrName>style.visibility</p:attrName>
                                        </p:attrNameLst>
                                      </p:cBhvr>
                                      <p:to>
                                        <p:strVal val="visible"/>
                                      </p:to>
                                    </p:set>
                                    <p:animEffect transition="in" filter="dissolve">
                                      <p:cBhvr>
                                        <p:cTn id="7" dur="500"/>
                                        <p:tgtEl>
                                          <p:spTgt spid="553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blinds(horizontal)">
                                      <p:cBhvr>
                                        <p:cTn id="12" dur="500"/>
                                        <p:tgtEl>
                                          <p:spTgt spid="55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5302"/>
                                        </p:tgtEl>
                                        <p:attrNameLst>
                                          <p:attrName>style.visibility</p:attrName>
                                        </p:attrNameLst>
                                      </p:cBhvr>
                                      <p:to>
                                        <p:strVal val="visible"/>
                                      </p:to>
                                    </p:set>
                                    <p:animEffect transition="in" filter="box(in)">
                                      <p:cBhvr>
                                        <p:cTn id="17" dur="500"/>
                                        <p:tgtEl>
                                          <p:spTgt spid="553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5300"/>
                                        </p:tgtEl>
                                        <p:attrNameLst>
                                          <p:attrName>style.visibility</p:attrName>
                                        </p:attrNameLst>
                                      </p:cBhvr>
                                      <p:to>
                                        <p:strVal val="visible"/>
                                      </p:to>
                                    </p:set>
                                    <p:animEffect transition="in" filter="box(in)">
                                      <p:cBhvr>
                                        <p:cTn id="22" dur="500"/>
                                        <p:tgtEl>
                                          <p:spTgt spid="553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5304"/>
                                        </p:tgtEl>
                                        <p:attrNameLst>
                                          <p:attrName>style.visibility</p:attrName>
                                        </p:attrNameLst>
                                      </p:cBhvr>
                                      <p:to>
                                        <p:strVal val="visible"/>
                                      </p:to>
                                    </p:set>
                                    <p:animEffect transition="in" filter="checkerboard(across)">
                                      <p:cBhvr>
                                        <p:cTn id="27" dur="500"/>
                                        <p:tgtEl>
                                          <p:spTgt spid="553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5303"/>
                                        </p:tgtEl>
                                        <p:attrNameLst>
                                          <p:attrName>style.visibility</p:attrName>
                                        </p:attrNameLst>
                                      </p:cBhvr>
                                      <p:to>
                                        <p:strVal val="visible"/>
                                      </p:to>
                                    </p:set>
                                    <p:animEffect transition="in" filter="checkerboard(across)">
                                      <p:cBhvr>
                                        <p:cTn id="32" dur="500"/>
                                        <p:tgtEl>
                                          <p:spTgt spid="553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5301"/>
                                        </p:tgtEl>
                                        <p:attrNameLst>
                                          <p:attrName>style.visibility</p:attrName>
                                        </p:attrNameLst>
                                      </p:cBhvr>
                                      <p:to>
                                        <p:strVal val="visible"/>
                                      </p:to>
                                    </p:set>
                                    <p:animEffect transition="in" filter="checkerboard(across)">
                                      <p:cBhvr>
                                        <p:cTn id="37"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p:bldP spid="55300" grpId="0" animBg="1"/>
      <p:bldP spid="55301" grpId="0" animBg="1"/>
      <p:bldP spid="55302" grpId="0" animBg="1"/>
      <p:bldP spid="55303" grpId="0" animBg="1"/>
      <p:bldP spid="55304" grpId="0" animBg="1"/>
      <p:bldP spid="5530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idx="1"/>
          </p:nvPr>
        </p:nvSpPr>
        <p:spPr bwMode="auto">
          <a:xfrm>
            <a:off x="2438400" y="2133600"/>
            <a:ext cx="67818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p>
            <a:pPr marL="0" indent="0" algn="just" rtl="1">
              <a:buNone/>
            </a:pPr>
            <a:r>
              <a:rPr lang="ar-SA" sz="3600" b="1" dirty="0">
                <a:solidFill>
                  <a:srgbClr val="CC0000"/>
                </a:solidFill>
                <a:cs typeface="Arabic Transparent" panose="020B0604020202020204" pitchFamily="34" charset="0"/>
              </a:rPr>
              <a:t>أولاً: المهارات الفنية</a:t>
            </a:r>
          </a:p>
          <a:p>
            <a:pPr marL="0" indent="0" algn="just" rtl="1">
              <a:buNone/>
            </a:pPr>
            <a:endParaRPr lang="ar-SA" sz="3600" b="1" dirty="0">
              <a:solidFill>
                <a:srgbClr val="CC0000"/>
              </a:solidFill>
              <a:cs typeface="Arabic Transparent" panose="020B0604020202020204" pitchFamily="34" charset="0"/>
            </a:endParaRPr>
          </a:p>
          <a:p>
            <a:pPr marL="0" indent="0" algn="just" rtl="1">
              <a:buNone/>
            </a:pPr>
            <a:r>
              <a:rPr lang="ar-SA" sz="3600" b="1" dirty="0">
                <a:solidFill>
                  <a:srgbClr val="FF3399"/>
                </a:solidFill>
                <a:cs typeface="Arabic Transparent" panose="020B0604020202020204" pitchFamily="34" charset="0"/>
              </a:rPr>
              <a:t>ثانياً: المهارات الإنسانية</a:t>
            </a:r>
          </a:p>
          <a:p>
            <a:pPr marL="0" indent="0" algn="just" rtl="1">
              <a:buNone/>
            </a:pPr>
            <a:endParaRPr lang="ar-SA" sz="3600" b="1" dirty="0">
              <a:cs typeface="Arabic Transparent" panose="020B0604020202020204" pitchFamily="34" charset="0"/>
            </a:endParaRPr>
          </a:p>
          <a:p>
            <a:pPr marL="0" indent="0" algn="just" rtl="1">
              <a:buNone/>
            </a:pPr>
            <a:r>
              <a:rPr lang="ar-SA" sz="3600" b="1" dirty="0">
                <a:solidFill>
                  <a:schemeClr val="tx2"/>
                </a:solidFill>
                <a:cs typeface="Arabic Transparent" panose="020B0604020202020204" pitchFamily="34" charset="0"/>
              </a:rPr>
              <a:t>ثالثاً: المهارات الفكرية(التجريدية)</a:t>
            </a:r>
          </a:p>
        </p:txBody>
      </p:sp>
      <p:sp>
        <p:nvSpPr>
          <p:cNvPr id="246788" name="Text Box 4"/>
          <p:cNvSpPr txBox="1">
            <a:spLocks noChangeArrowheads="1"/>
          </p:cNvSpPr>
          <p:nvPr/>
        </p:nvSpPr>
        <p:spPr bwMode="auto">
          <a:xfrm>
            <a:off x="2057400" y="838200"/>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eaLnBrk="1" hangingPunct="1">
              <a:spcBef>
                <a:spcPct val="50000"/>
              </a:spcBef>
            </a:pPr>
            <a:r>
              <a:rPr lang="ar-SA" b="1" dirty="0">
                <a:cs typeface="Simplified Arabic" panose="02020603050405020304" pitchFamily="18" charset="-78"/>
              </a:rPr>
              <a:t>المهارات اللازم توفرها في المدير </a:t>
            </a:r>
            <a:r>
              <a:rPr lang="ar-SA" b="1" dirty="0" smtClean="0">
                <a:cs typeface="Simplified Arabic" panose="02020603050405020304" pitchFamily="18" charset="-78"/>
              </a:rPr>
              <a:t> </a:t>
            </a:r>
            <a:r>
              <a:rPr lang="ar-SA" b="1" dirty="0">
                <a:cs typeface="Simplified Arabic" panose="02020603050405020304" pitchFamily="18" charset="-78"/>
              </a:rPr>
              <a:t>؟</a:t>
            </a:r>
            <a:endParaRPr lang="en-US" b="1" dirty="0">
              <a:cs typeface="Simplified Arabic" panose="02020603050405020304" pitchFamily="18" charset="-78"/>
            </a:endParaRPr>
          </a:p>
        </p:txBody>
      </p:sp>
    </p:spTree>
    <p:extLst>
      <p:ext uri="{BB962C8B-B14F-4D97-AF65-F5344CB8AC3E}">
        <p14:creationId xmlns:p14="http://schemas.microsoft.com/office/powerpoint/2010/main" val="363194031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6788"/>
                                        </p:tgtEl>
                                        <p:attrNameLst>
                                          <p:attrName>style.visibility</p:attrName>
                                        </p:attrNameLst>
                                      </p:cBhvr>
                                      <p:to>
                                        <p:strVal val="visible"/>
                                      </p:to>
                                    </p:set>
                                    <p:anim calcmode="lin" valueType="num">
                                      <p:cBhvr>
                                        <p:cTn id="7" dur="1000" fill="hold"/>
                                        <p:tgtEl>
                                          <p:spTgt spid="246788"/>
                                        </p:tgtEl>
                                        <p:attrNameLst>
                                          <p:attrName>ppt_w</p:attrName>
                                        </p:attrNameLst>
                                      </p:cBhvr>
                                      <p:tavLst>
                                        <p:tav tm="0">
                                          <p:val>
                                            <p:fltVal val="0"/>
                                          </p:val>
                                        </p:tav>
                                        <p:tav tm="100000">
                                          <p:val>
                                            <p:strVal val="#ppt_w"/>
                                          </p:val>
                                        </p:tav>
                                      </p:tavLst>
                                    </p:anim>
                                    <p:anim calcmode="lin" valueType="num">
                                      <p:cBhvr>
                                        <p:cTn id="8" dur="1000" fill="hold"/>
                                        <p:tgtEl>
                                          <p:spTgt spid="246788"/>
                                        </p:tgtEl>
                                        <p:attrNameLst>
                                          <p:attrName>ppt_h</p:attrName>
                                        </p:attrNameLst>
                                      </p:cBhvr>
                                      <p:tavLst>
                                        <p:tav tm="0">
                                          <p:val>
                                            <p:fltVal val="0"/>
                                          </p:val>
                                        </p:tav>
                                        <p:tav tm="100000">
                                          <p:val>
                                            <p:strVal val="#ppt_h"/>
                                          </p:val>
                                        </p:tav>
                                      </p:tavLst>
                                    </p:anim>
                                    <p:anim calcmode="lin" valueType="num">
                                      <p:cBhvr>
                                        <p:cTn id="9" dur="1000" fill="hold"/>
                                        <p:tgtEl>
                                          <p:spTgt spid="2467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678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246786">
                                            <p:txEl>
                                              <p:pRg st="0" end="0"/>
                                            </p:txEl>
                                          </p:spTgt>
                                        </p:tgtEl>
                                        <p:attrNameLst>
                                          <p:attrName>style.visibility</p:attrName>
                                        </p:attrNameLst>
                                      </p:cBhvr>
                                      <p:to>
                                        <p:strVal val="visible"/>
                                      </p:to>
                                    </p:set>
                                    <p:animEffect transition="in" filter="box(out)">
                                      <p:cBhvr>
                                        <p:cTn id="15" dur="500"/>
                                        <p:tgtEl>
                                          <p:spTgt spid="246786">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246786">
                                            <p:txEl>
                                              <p:pRg st="2" end="2"/>
                                            </p:txEl>
                                          </p:spTgt>
                                        </p:tgtEl>
                                        <p:attrNameLst>
                                          <p:attrName>style.visibility</p:attrName>
                                        </p:attrNameLst>
                                      </p:cBhvr>
                                      <p:to>
                                        <p:strVal val="visible"/>
                                      </p:to>
                                    </p:set>
                                    <p:animEffect transition="in" filter="box(out)">
                                      <p:cBhvr>
                                        <p:cTn id="20" dur="500"/>
                                        <p:tgtEl>
                                          <p:spTgt spid="246786">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246786">
                                            <p:txEl>
                                              <p:pRg st="4" end="4"/>
                                            </p:txEl>
                                          </p:spTgt>
                                        </p:tgtEl>
                                        <p:attrNameLst>
                                          <p:attrName>style.visibility</p:attrName>
                                        </p:attrNameLst>
                                      </p:cBhvr>
                                      <p:to>
                                        <p:strVal val="visible"/>
                                      </p:to>
                                    </p:set>
                                    <p:animEffect transition="in" filter="box(out)">
                                      <p:cBhvr>
                                        <p:cTn id="25" dur="500"/>
                                        <p:tgtEl>
                                          <p:spTgt spid="2467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build="p" bldLvl="3" autoUpdateAnimBg="0"/>
      <p:bldP spid="24678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53961" y="914400"/>
            <a:ext cx="1168072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68350" indent="-285750">
              <a:defRPr sz="2400">
                <a:solidFill>
                  <a:schemeClr val="tx1"/>
                </a:solidFill>
                <a:latin typeface="Arial" panose="020B0604020202020204" pitchFamily="34" charset="0"/>
              </a:defRPr>
            </a:lvl2pPr>
            <a:lvl3pPr marL="1187450" indent="-228600">
              <a:defRPr sz="2400">
                <a:solidFill>
                  <a:schemeClr val="tx1"/>
                </a:solidFill>
                <a:latin typeface="Arial" panose="020B0604020202020204" pitchFamily="34" charset="0"/>
              </a:defRPr>
            </a:lvl3pPr>
            <a:lvl4pPr marL="160655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fontAlgn="base">
              <a:spcBef>
                <a:spcPct val="0"/>
              </a:spcBef>
              <a:spcAft>
                <a:spcPct val="0"/>
              </a:spcAft>
              <a:defRPr sz="2400">
                <a:solidFill>
                  <a:schemeClr val="tx1"/>
                </a:solidFill>
                <a:latin typeface="Arial" panose="020B0604020202020204" pitchFamily="34" charset="0"/>
              </a:defRPr>
            </a:lvl6pPr>
            <a:lvl7pPr marL="2971800" indent="-228600" fontAlgn="base">
              <a:spcBef>
                <a:spcPct val="0"/>
              </a:spcBef>
              <a:spcAft>
                <a:spcPct val="0"/>
              </a:spcAft>
              <a:defRPr sz="2400">
                <a:solidFill>
                  <a:schemeClr val="tx1"/>
                </a:solidFill>
                <a:latin typeface="Arial" panose="020B0604020202020204" pitchFamily="34" charset="0"/>
              </a:defRPr>
            </a:lvl7pPr>
            <a:lvl8pPr marL="3429000" indent="-228600" fontAlgn="base">
              <a:spcBef>
                <a:spcPct val="0"/>
              </a:spcBef>
              <a:spcAft>
                <a:spcPct val="0"/>
              </a:spcAft>
              <a:defRPr sz="2400">
                <a:solidFill>
                  <a:schemeClr val="tx1"/>
                </a:solidFill>
                <a:latin typeface="Arial" panose="020B0604020202020204" pitchFamily="34" charset="0"/>
              </a:defRPr>
            </a:lvl8pPr>
            <a:lvl9pPr marL="3886200" indent="-228600" fontAlgn="base">
              <a:spcBef>
                <a:spcPct val="0"/>
              </a:spcBef>
              <a:spcAft>
                <a:spcPct val="0"/>
              </a:spcAft>
              <a:defRPr sz="2400">
                <a:solidFill>
                  <a:schemeClr val="tx1"/>
                </a:solidFill>
                <a:latin typeface="Arial" panose="020B0604020202020204" pitchFamily="34" charset="0"/>
              </a:defRPr>
            </a:lvl9pPr>
          </a:lstStyle>
          <a:p>
            <a:pPr algn="just" rtl="1" eaLnBrk="1" hangingPunct="1">
              <a:lnSpc>
                <a:spcPct val="90000"/>
              </a:lnSpc>
              <a:spcBef>
                <a:spcPct val="20000"/>
              </a:spcBef>
              <a:buClr>
                <a:schemeClr val="folHlink"/>
              </a:buClr>
              <a:buSzPct val="60000"/>
              <a:buFont typeface="Wingdings" panose="05000000000000000000" pitchFamily="2" charset="2"/>
              <a:buNone/>
              <a:defRPr/>
            </a:pPr>
            <a:r>
              <a:rPr lang="ar-SA" sz="3600" b="1" dirty="0">
                <a:solidFill>
                  <a:schemeClr val="hlink"/>
                </a:solidFill>
                <a:latin typeface="Tahoma" panose="020B0604030504040204" pitchFamily="34" charset="0"/>
                <a:cs typeface="Arabic Transparent" panose="020B0604020202020204" pitchFamily="34" charset="0"/>
              </a:rPr>
              <a:t>أولاً: المهارات الفنية:</a:t>
            </a:r>
          </a:p>
          <a:p>
            <a:pPr algn="just" rtl="1" eaLnBrk="1" hangingPunct="1">
              <a:lnSpc>
                <a:spcPct val="90000"/>
              </a:lnSpc>
              <a:spcBef>
                <a:spcPct val="20000"/>
              </a:spcBef>
              <a:buClr>
                <a:schemeClr val="folHlink"/>
              </a:buClr>
              <a:buSzPct val="60000"/>
              <a:buFont typeface="Wingdings" panose="05000000000000000000" pitchFamily="2" charset="2"/>
              <a:buNone/>
              <a:defRPr/>
            </a:pPr>
            <a:r>
              <a:rPr lang="ar-SA" sz="3600" b="1" dirty="0">
                <a:solidFill>
                  <a:srgbClr val="000066"/>
                </a:solidFill>
                <a:latin typeface="Courier New" panose="02070309020205020404" pitchFamily="49" charset="0"/>
                <a:cs typeface="Traditional Arabic" panose="02020603050405020304" pitchFamily="18" charset="-78"/>
              </a:rPr>
              <a:t>وهي القدرة على استخدام المعلومات والطرق والمعدات اللازمة لإنجاز مهمة محددة.</a:t>
            </a:r>
            <a:r>
              <a:rPr lang="ar-SA" sz="3600" dirty="0">
                <a:solidFill>
                  <a:schemeClr val="tx2"/>
                </a:solidFill>
                <a:latin typeface="Courier New" panose="02070309020205020404" pitchFamily="49" charset="0"/>
                <a:cs typeface="Traditional Arabic" panose="02020603050405020304" pitchFamily="18" charset="-78"/>
              </a:rPr>
              <a:t> وهذه القدرة يحددها </a:t>
            </a:r>
            <a:r>
              <a:rPr lang="ar-SA" sz="3600" b="1" u="sng" dirty="0">
                <a:solidFill>
                  <a:srgbClr val="FF0066"/>
                </a:solidFill>
                <a:effectLst>
                  <a:outerShdw blurRad="38100" dist="38100" dir="2700000" algn="tl">
                    <a:srgbClr val="C0C0C0"/>
                  </a:outerShdw>
                </a:effectLst>
                <a:latin typeface="Courier New" panose="02070309020205020404" pitchFamily="49" charset="0"/>
                <a:cs typeface="Traditional Arabic" panose="02020603050405020304" pitchFamily="18" charset="-78"/>
              </a:rPr>
              <a:t>التأهيل</a:t>
            </a:r>
            <a:r>
              <a:rPr lang="ar-SA" sz="3600" b="1" dirty="0">
                <a:solidFill>
                  <a:srgbClr val="FF0066"/>
                </a:solidFill>
                <a:latin typeface="Courier New" panose="02070309020205020404" pitchFamily="49" charset="0"/>
                <a:cs typeface="Traditional Arabic" panose="02020603050405020304" pitchFamily="18" charset="-78"/>
              </a:rPr>
              <a:t> و</a:t>
            </a:r>
            <a:r>
              <a:rPr lang="ar-SA" sz="3600" b="1" u="sng" dirty="0">
                <a:solidFill>
                  <a:srgbClr val="FF0066"/>
                </a:solidFill>
                <a:effectLst>
                  <a:outerShdw blurRad="38100" dist="38100" dir="2700000" algn="tl">
                    <a:srgbClr val="C0C0C0"/>
                  </a:outerShdw>
                </a:effectLst>
                <a:latin typeface="Courier New" panose="02070309020205020404" pitchFamily="49" charset="0"/>
                <a:cs typeface="Traditional Arabic" panose="02020603050405020304" pitchFamily="18" charset="-78"/>
              </a:rPr>
              <a:t>الخبرة</a:t>
            </a:r>
            <a:r>
              <a:rPr lang="ar-SA" sz="3600" b="1" dirty="0">
                <a:solidFill>
                  <a:srgbClr val="FF0066"/>
                </a:solidFill>
                <a:latin typeface="Courier New" panose="02070309020205020404" pitchFamily="49" charset="0"/>
                <a:cs typeface="Traditional Arabic" panose="02020603050405020304" pitchFamily="18" charset="-78"/>
              </a:rPr>
              <a:t> و</a:t>
            </a:r>
            <a:r>
              <a:rPr lang="ar-SA" sz="3600" b="1" u="sng" dirty="0">
                <a:solidFill>
                  <a:srgbClr val="FF0066"/>
                </a:solidFill>
                <a:effectLst>
                  <a:outerShdw blurRad="38100" dist="38100" dir="2700000" algn="tl">
                    <a:srgbClr val="C0C0C0"/>
                  </a:outerShdw>
                </a:effectLst>
                <a:latin typeface="Courier New" panose="02070309020205020404" pitchFamily="49" charset="0"/>
                <a:cs typeface="Traditional Arabic" panose="02020603050405020304" pitchFamily="18" charset="-78"/>
              </a:rPr>
              <a:t>التدريب</a:t>
            </a:r>
            <a:r>
              <a:rPr lang="ar-SA" sz="3600" dirty="0">
                <a:solidFill>
                  <a:schemeClr val="tx2"/>
                </a:solidFill>
                <a:latin typeface="Courier New" panose="02070309020205020404" pitchFamily="49" charset="0"/>
                <a:cs typeface="Traditional Arabic" panose="02020603050405020304" pitchFamily="18" charset="-78"/>
              </a:rPr>
              <a:t>.</a:t>
            </a:r>
            <a:endParaRPr lang="ar-SA" sz="3600" dirty="0">
              <a:solidFill>
                <a:schemeClr val="tx2"/>
              </a:solidFill>
              <a:latin typeface="Tahoma" panose="020B0604030504040204" pitchFamily="34" charset="0"/>
              <a:cs typeface="Times New Roman" panose="02020603050405020304" pitchFamily="18" charset="0"/>
            </a:endParaRPr>
          </a:p>
          <a:p>
            <a:pPr algn="just" rtl="1" eaLnBrk="1" hangingPunct="1">
              <a:lnSpc>
                <a:spcPct val="90000"/>
              </a:lnSpc>
              <a:spcBef>
                <a:spcPct val="20000"/>
              </a:spcBef>
              <a:buClr>
                <a:schemeClr val="folHlink"/>
              </a:buClr>
              <a:buSzPct val="60000"/>
              <a:buFont typeface="Wingdings" panose="05000000000000000000" pitchFamily="2" charset="2"/>
              <a:buNone/>
              <a:defRPr/>
            </a:pPr>
            <a:endParaRPr lang="ar-SA" sz="2800" dirty="0">
              <a:latin typeface="Tahoma" panose="020B0604030504040204" pitchFamily="34" charset="0"/>
              <a:cs typeface="MCS Taybah S_U normal." pitchFamily="2" charset="-78"/>
            </a:endParaRPr>
          </a:p>
          <a:p>
            <a:pPr>
              <a:lnSpc>
                <a:spcPct val="90000"/>
              </a:lnSpc>
            </a:pPr>
            <a:r>
              <a:rPr lang="ar-SA" sz="2800" b="1" dirty="0">
                <a:latin typeface="Tahoma" panose="020B0604030504040204" pitchFamily="34" charset="0"/>
                <a:cs typeface="Arabic Transparent" panose="020B0604020202020204" pitchFamily="34" charset="0"/>
              </a:rPr>
              <a:t>(أعمال محاسبية ، مسائل هندسية ، مبرمجة</a:t>
            </a:r>
            <a:r>
              <a:rPr lang="ar-SA" sz="2800" b="1" dirty="0" smtClean="0">
                <a:latin typeface="Tahoma" panose="020B0604030504040204" pitchFamily="34" charset="0"/>
                <a:cs typeface="Arabic Transparent" panose="020B0604020202020204" pitchFamily="34" charset="0"/>
              </a:rPr>
              <a:t>)</a:t>
            </a:r>
            <a:r>
              <a:rPr lang="ar-SY" sz="2800" dirty="0">
                <a:cs typeface="Times New Roman" panose="02020603050405020304" pitchFamily="18" charset="0"/>
              </a:rPr>
              <a:t> و هذه المهارات مطلوبة في معظم المستويات الادارية الدنيا   </a:t>
            </a:r>
          </a:p>
          <a:p>
            <a:pPr>
              <a:lnSpc>
                <a:spcPct val="90000"/>
              </a:lnSpc>
            </a:pPr>
            <a:r>
              <a:rPr lang="ar-SY" sz="2800" dirty="0">
                <a:solidFill>
                  <a:srgbClr val="800080"/>
                </a:solidFill>
                <a:cs typeface="Times New Roman" panose="02020603050405020304" pitchFamily="18" charset="0"/>
              </a:rPr>
              <a:t>                       </a:t>
            </a:r>
            <a:r>
              <a:rPr lang="ar-SY" sz="4000" b="1" dirty="0">
                <a:solidFill>
                  <a:srgbClr val="800080"/>
                </a:solidFill>
                <a:cs typeface="Times New Roman" panose="02020603050405020304" pitchFamily="18" charset="0"/>
              </a:rPr>
              <a:t>(    الادارة الدنيا     ) </a:t>
            </a:r>
            <a:r>
              <a:rPr lang="ar-SY" sz="4000" b="1" dirty="0" smtClean="0">
                <a:solidFill>
                  <a:srgbClr val="800080"/>
                </a:solidFill>
                <a:cs typeface="Times New Roman" panose="02020603050405020304" pitchFamily="18" charset="0"/>
              </a:rPr>
              <a:t>    </a:t>
            </a:r>
            <a:r>
              <a:rPr lang="ar-SY" sz="4000" b="1" dirty="0">
                <a:solidFill>
                  <a:srgbClr val="800080"/>
                </a:solidFill>
                <a:cs typeface="Times New Roman" panose="02020603050405020304" pitchFamily="18" charset="0"/>
              </a:rPr>
              <a:t>بالأخص المدير التنفيذي</a:t>
            </a:r>
            <a:endParaRPr lang="en-US" sz="4000" b="1" dirty="0">
              <a:solidFill>
                <a:srgbClr val="800080"/>
              </a:solidFill>
              <a:cs typeface="Times New Roman" panose="02020603050405020304" pitchFamily="18" charset="0"/>
            </a:endParaRPr>
          </a:p>
          <a:p>
            <a:pPr algn="just" rtl="1" eaLnBrk="1" hangingPunct="1">
              <a:lnSpc>
                <a:spcPct val="90000"/>
              </a:lnSpc>
              <a:spcBef>
                <a:spcPct val="20000"/>
              </a:spcBef>
              <a:buClr>
                <a:schemeClr val="folHlink"/>
              </a:buClr>
              <a:buSzPct val="60000"/>
              <a:buFont typeface="Wingdings" panose="05000000000000000000" pitchFamily="2" charset="2"/>
              <a:buNone/>
              <a:defRPr/>
            </a:pPr>
            <a:endParaRPr lang="ar-SA" sz="2800" b="1" dirty="0">
              <a:latin typeface="Tahoma" panose="020B0604030504040204" pitchFamily="34" charset="0"/>
              <a:cs typeface="Arabic Transparent" panose="020B0604020202020204" pitchFamily="34" charset="0"/>
            </a:endParaRPr>
          </a:p>
        </p:txBody>
      </p:sp>
    </p:spTree>
    <p:extLst>
      <p:ext uri="{BB962C8B-B14F-4D97-AF65-F5344CB8AC3E}">
        <p14:creationId xmlns:p14="http://schemas.microsoft.com/office/powerpoint/2010/main" val="286215984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6178">
                                            <p:txEl>
                                              <p:pRg st="0" end="0"/>
                                            </p:txEl>
                                          </p:spTgt>
                                        </p:tgtEl>
                                        <p:attrNameLst>
                                          <p:attrName>style.visibility</p:attrName>
                                        </p:attrNameLst>
                                      </p:cBhvr>
                                      <p:to>
                                        <p:strVal val="visible"/>
                                      </p:to>
                                    </p:set>
                                    <p:animEffect transition="in" filter="box(in)">
                                      <p:cBhvr>
                                        <p:cTn id="7" dur="500"/>
                                        <p:tgtEl>
                                          <p:spTgt spid="306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6178">
                                            <p:txEl>
                                              <p:pRg st="1" end="1"/>
                                            </p:txEl>
                                          </p:spTgt>
                                        </p:tgtEl>
                                        <p:attrNameLst>
                                          <p:attrName>style.visibility</p:attrName>
                                        </p:attrNameLst>
                                      </p:cBhvr>
                                      <p:to>
                                        <p:strVal val="visible"/>
                                      </p:to>
                                    </p:set>
                                    <p:animEffect transition="in" filter="box(in)">
                                      <p:cBhvr>
                                        <p:cTn id="12" dur="500"/>
                                        <p:tgtEl>
                                          <p:spTgt spid="3061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6178">
                                            <p:txEl>
                                              <p:pRg st="3" end="3"/>
                                            </p:txEl>
                                          </p:spTgt>
                                        </p:tgtEl>
                                        <p:attrNameLst>
                                          <p:attrName>style.visibility</p:attrName>
                                        </p:attrNameLst>
                                      </p:cBhvr>
                                      <p:to>
                                        <p:strVal val="visible"/>
                                      </p:to>
                                    </p:set>
                                    <p:animEffect transition="in" filter="box(in)">
                                      <p:cBhvr>
                                        <p:cTn id="17" dur="500"/>
                                        <p:tgtEl>
                                          <p:spTgt spid="30617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6178">
                                            <p:txEl>
                                              <p:pRg st="4" end="4"/>
                                            </p:txEl>
                                          </p:spTgt>
                                        </p:tgtEl>
                                        <p:attrNameLst>
                                          <p:attrName>style.visibility</p:attrName>
                                        </p:attrNameLst>
                                      </p:cBhvr>
                                      <p:to>
                                        <p:strVal val="visible"/>
                                      </p:to>
                                    </p:set>
                                    <p:animEffect transition="in" filter="box(in)">
                                      <p:cBhvr>
                                        <p:cTn id="22" dur="500"/>
                                        <p:tgtEl>
                                          <p:spTgt spid="3061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auto">
          <a:xfrm>
            <a:off x="294971" y="260567"/>
            <a:ext cx="11474244" cy="602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eaLnBrk="1" hangingPunct="1">
              <a:lnSpc>
                <a:spcPct val="90000"/>
              </a:lnSpc>
              <a:spcBef>
                <a:spcPct val="50000"/>
              </a:spcBef>
              <a:buClr>
                <a:schemeClr val="folHlink"/>
              </a:buClr>
              <a:buSzPct val="60000"/>
            </a:pPr>
            <a:r>
              <a:rPr lang="ar-SA" sz="4400" b="1" u="sng" dirty="0">
                <a:solidFill>
                  <a:schemeClr val="hlink"/>
                </a:solidFill>
                <a:latin typeface="Tahoma" panose="020B0604030504040204" pitchFamily="34" charset="0"/>
                <a:cs typeface="Arabic Transparent" panose="020B0604020202020204" pitchFamily="34" charset="0"/>
              </a:rPr>
              <a:t>ثانياً: المهارات الإنسانية:</a:t>
            </a:r>
          </a:p>
          <a:p>
            <a:pPr eaLnBrk="1" hangingPunct="1">
              <a:lnSpc>
                <a:spcPct val="90000"/>
              </a:lnSpc>
              <a:spcBef>
                <a:spcPct val="50000"/>
              </a:spcBef>
              <a:buClr>
                <a:schemeClr val="folHlink"/>
              </a:buClr>
              <a:buSzPct val="60000"/>
            </a:pPr>
            <a:r>
              <a:rPr lang="ar-SA" sz="4400" b="1" dirty="0">
                <a:latin typeface="Courier New" panose="02070309020205020404" pitchFamily="49" charset="0"/>
                <a:cs typeface="Traditional Arabic" panose="02020603050405020304" pitchFamily="18" charset="-78"/>
              </a:rPr>
              <a:t>وهي القدرة على إنجاز عمل مع ومن خلال الآخرين.</a:t>
            </a:r>
            <a:r>
              <a:rPr lang="ar-SA" sz="4400" dirty="0">
                <a:solidFill>
                  <a:schemeClr val="tx2"/>
                </a:solidFill>
                <a:latin typeface="Courier New" panose="02070309020205020404" pitchFamily="49" charset="0"/>
                <a:cs typeface="Traditional Arabic" panose="02020603050405020304" pitchFamily="18" charset="-78"/>
              </a:rPr>
              <a:t> </a:t>
            </a:r>
            <a:r>
              <a:rPr lang="ar-SA" sz="3600" b="1" dirty="0">
                <a:solidFill>
                  <a:schemeClr val="tx2"/>
                </a:solidFill>
                <a:latin typeface="Courier New" panose="02070309020205020404" pitchFamily="49" charset="0"/>
                <a:cs typeface="Arabic Transparent" panose="020B0604020202020204" pitchFamily="34" charset="0"/>
              </a:rPr>
              <a:t>وتتضمن هذه المهارة أيضاً </a:t>
            </a:r>
            <a:r>
              <a:rPr lang="ar-SA" sz="3600" b="1" dirty="0">
                <a:solidFill>
                  <a:srgbClr val="FF0066"/>
                </a:solidFill>
                <a:latin typeface="Tahoma" panose="020B0604030504040204" pitchFamily="34" charset="0"/>
                <a:cs typeface="Arabic Transparent" panose="020B0604020202020204" pitchFamily="34" charset="0"/>
              </a:rPr>
              <a:t>التفاعل الإيجابي ، الاتصال الإنساني داخل وخارج المؤسسة.</a:t>
            </a:r>
          </a:p>
          <a:p>
            <a:pPr eaLnBrk="1" hangingPunct="1">
              <a:lnSpc>
                <a:spcPct val="90000"/>
              </a:lnSpc>
              <a:spcBef>
                <a:spcPct val="50000"/>
              </a:spcBef>
              <a:buClr>
                <a:schemeClr val="folHlink"/>
              </a:buClr>
              <a:buSzPct val="60000"/>
            </a:pPr>
            <a:r>
              <a:rPr lang="ar-SA" sz="3600" b="1" dirty="0">
                <a:solidFill>
                  <a:schemeClr val="tx2"/>
                </a:solidFill>
                <a:latin typeface="Courier New" panose="02070309020205020404" pitchFamily="49" charset="0"/>
                <a:cs typeface="Arabic Transparent" panose="020B0604020202020204" pitchFamily="34" charset="0"/>
              </a:rPr>
              <a:t> </a:t>
            </a:r>
          </a:p>
          <a:p>
            <a:r>
              <a:rPr lang="ar-SA" sz="4000" b="1" dirty="0">
                <a:latin typeface="Tahoma" panose="020B0604030504040204" pitchFamily="34" charset="0"/>
                <a:cs typeface="Arabic Transparent" panose="020B0604020202020204" pitchFamily="34" charset="0"/>
              </a:rPr>
              <a:t>(</a:t>
            </a:r>
            <a:r>
              <a:rPr lang="ar-SA" sz="3600" b="1" dirty="0">
                <a:latin typeface="Courier New" panose="02070309020205020404" pitchFamily="49" charset="0"/>
                <a:cs typeface="Arabic Transparent" panose="020B0604020202020204" pitchFamily="34" charset="0"/>
              </a:rPr>
              <a:t>القدرة على تحفيز الآخرين وتطبيق نمط قيادي فعّال.</a:t>
            </a:r>
            <a:r>
              <a:rPr lang="ar-SA" sz="3600" b="1" dirty="0">
                <a:latin typeface="Tahoma" panose="020B0604030504040204" pitchFamily="34" charset="0"/>
                <a:cs typeface="Arabic Transparent" panose="020B0604020202020204" pitchFamily="34" charset="0"/>
              </a:rPr>
              <a:t> </a:t>
            </a:r>
            <a:r>
              <a:rPr lang="ar-SA" sz="3600" b="1" dirty="0" smtClean="0">
                <a:latin typeface="Tahoma" panose="020B0604030504040204" pitchFamily="34" charset="0"/>
                <a:cs typeface="Arabic Transparent" panose="020B0604020202020204" pitchFamily="34" charset="0"/>
              </a:rPr>
              <a:t>)</a:t>
            </a:r>
            <a:r>
              <a:rPr lang="ar-SY" sz="3600" dirty="0">
                <a:solidFill>
                  <a:srgbClr val="800080"/>
                </a:solidFill>
                <a:cs typeface="Times New Roman" panose="02020603050405020304" pitchFamily="18" charset="0"/>
              </a:rPr>
              <a:t> </a:t>
            </a:r>
            <a:r>
              <a:rPr lang="ar-SY" sz="3600" b="1" dirty="0">
                <a:solidFill>
                  <a:srgbClr val="800080"/>
                </a:solidFill>
                <a:cs typeface="Times New Roman" panose="02020603050405020304" pitchFamily="18" charset="0"/>
              </a:rPr>
              <a:t>(جميع المستويات الادارية )</a:t>
            </a:r>
          </a:p>
          <a:p>
            <a:r>
              <a:rPr lang="ar-SY" sz="3600" b="1" dirty="0">
                <a:solidFill>
                  <a:srgbClr val="800080"/>
                </a:solidFill>
                <a:cs typeface="Times New Roman" panose="02020603050405020304" pitchFamily="18" charset="0"/>
              </a:rPr>
              <a:t>              بالأخص ادارة الموارد البشرية</a:t>
            </a:r>
            <a:r>
              <a:rPr lang="ar-SY" sz="3600" dirty="0">
                <a:solidFill>
                  <a:srgbClr val="800080"/>
                </a:solidFill>
                <a:cs typeface="Times New Roman" panose="02020603050405020304" pitchFamily="18" charset="0"/>
              </a:rPr>
              <a:t> </a:t>
            </a:r>
            <a:endParaRPr lang="ar-SA" sz="3600" b="1" dirty="0">
              <a:latin typeface="Tahoma" panose="020B0604030504040204" pitchFamily="34" charset="0"/>
              <a:cs typeface="Arabic Transparent" panose="020B0604020202020204" pitchFamily="34" charset="0"/>
            </a:endParaRPr>
          </a:p>
          <a:p>
            <a:pPr eaLnBrk="1" hangingPunct="1">
              <a:lnSpc>
                <a:spcPct val="90000"/>
              </a:lnSpc>
              <a:spcBef>
                <a:spcPct val="50000"/>
              </a:spcBef>
              <a:buClr>
                <a:schemeClr val="folHlink"/>
              </a:buClr>
              <a:buSzPct val="60000"/>
            </a:pPr>
            <a:endParaRPr lang="ar-SA" sz="2400" b="1" dirty="0">
              <a:latin typeface="Tahoma" panose="020B0604030504040204" pitchFamily="34" charset="0"/>
              <a:cs typeface="Arabic Transparent" panose="020B0604020202020204" pitchFamily="34" charset="0"/>
            </a:endParaRPr>
          </a:p>
          <a:p>
            <a:pPr eaLnBrk="1" hangingPunct="1">
              <a:lnSpc>
                <a:spcPct val="90000"/>
              </a:lnSpc>
              <a:spcBef>
                <a:spcPct val="50000"/>
              </a:spcBef>
              <a:buClr>
                <a:schemeClr val="folHlink"/>
              </a:buClr>
              <a:buSzPct val="60000"/>
            </a:pPr>
            <a:endParaRPr lang="ar-SA" sz="4000" dirty="0">
              <a:latin typeface="Tahoma" panose="020B0604030504040204" pitchFamily="34" charset="0"/>
              <a:cs typeface="Simplified Arabic" panose="02020603050405020304" pitchFamily="18" charset="-78"/>
            </a:endParaRPr>
          </a:p>
        </p:txBody>
      </p:sp>
    </p:spTree>
    <p:extLst>
      <p:ext uri="{BB962C8B-B14F-4D97-AF65-F5344CB8AC3E}">
        <p14:creationId xmlns:p14="http://schemas.microsoft.com/office/powerpoint/2010/main" val="95770978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02">
                                            <p:txEl>
                                              <p:pRg st="0" end="0"/>
                                            </p:txEl>
                                          </p:spTgt>
                                        </p:tgtEl>
                                        <p:attrNameLst>
                                          <p:attrName>style.visibility</p:attrName>
                                        </p:attrNameLst>
                                      </p:cBhvr>
                                      <p:to>
                                        <p:strVal val="visible"/>
                                      </p:to>
                                    </p:set>
                                    <p:animEffect transition="in" filter="box(in)">
                                      <p:cBhvr>
                                        <p:cTn id="7" dur="500"/>
                                        <p:tgtEl>
                                          <p:spTgt spid="307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202">
                                            <p:txEl>
                                              <p:pRg st="1" end="1"/>
                                            </p:txEl>
                                          </p:spTgt>
                                        </p:tgtEl>
                                        <p:attrNameLst>
                                          <p:attrName>style.visibility</p:attrName>
                                        </p:attrNameLst>
                                      </p:cBhvr>
                                      <p:to>
                                        <p:strVal val="visible"/>
                                      </p:to>
                                    </p:set>
                                    <p:animEffect transition="in" filter="box(in)">
                                      <p:cBhvr>
                                        <p:cTn id="12" dur="500"/>
                                        <p:tgtEl>
                                          <p:spTgt spid="3072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202">
                                            <p:txEl>
                                              <p:pRg st="2" end="2"/>
                                            </p:txEl>
                                          </p:spTgt>
                                        </p:tgtEl>
                                        <p:attrNameLst>
                                          <p:attrName>style.visibility</p:attrName>
                                        </p:attrNameLst>
                                      </p:cBhvr>
                                      <p:to>
                                        <p:strVal val="visible"/>
                                      </p:to>
                                    </p:set>
                                    <p:animEffect transition="in" filter="box(in)">
                                      <p:cBhvr>
                                        <p:cTn id="17" dur="500"/>
                                        <p:tgtEl>
                                          <p:spTgt spid="3072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7202">
                                            <p:txEl>
                                              <p:pRg st="3" end="3"/>
                                            </p:txEl>
                                          </p:spTgt>
                                        </p:tgtEl>
                                        <p:attrNameLst>
                                          <p:attrName>style.visibility</p:attrName>
                                        </p:attrNameLst>
                                      </p:cBhvr>
                                      <p:to>
                                        <p:strVal val="visible"/>
                                      </p:to>
                                    </p:set>
                                    <p:animEffect transition="in" filter="box(in)">
                                      <p:cBhvr>
                                        <p:cTn id="22" dur="500"/>
                                        <p:tgtEl>
                                          <p:spTgt spid="3072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7202">
                                            <p:txEl>
                                              <p:pRg st="4" end="4"/>
                                            </p:txEl>
                                          </p:spTgt>
                                        </p:tgtEl>
                                        <p:attrNameLst>
                                          <p:attrName>style.visibility</p:attrName>
                                        </p:attrNameLst>
                                      </p:cBhvr>
                                      <p:to>
                                        <p:strVal val="visible"/>
                                      </p:to>
                                    </p:set>
                                    <p:animEffect transition="in" filter="box(in)">
                                      <p:cBhvr>
                                        <p:cTn id="27" dur="500"/>
                                        <p:tgtEl>
                                          <p:spTgt spid="3072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427712" y="548201"/>
            <a:ext cx="11459497" cy="4696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eaLnBrk="1" hangingPunct="1">
              <a:lnSpc>
                <a:spcPct val="90000"/>
              </a:lnSpc>
              <a:spcBef>
                <a:spcPct val="50000"/>
              </a:spcBef>
              <a:buClr>
                <a:schemeClr val="folHlink"/>
              </a:buClr>
              <a:buSzPct val="60000"/>
            </a:pPr>
            <a:r>
              <a:rPr lang="ar-SA" sz="4400" b="1" u="sng" dirty="0">
                <a:solidFill>
                  <a:schemeClr val="hlink"/>
                </a:solidFill>
                <a:latin typeface="Tahoma" panose="020B0604030504040204" pitchFamily="34" charset="0"/>
                <a:cs typeface="Arabic Transparent" panose="020B0604020202020204" pitchFamily="34" charset="0"/>
              </a:rPr>
              <a:t>ثالثاً: المهارات </a:t>
            </a:r>
            <a:r>
              <a:rPr lang="ar-SA" sz="4400" b="1" u="sng" dirty="0" smtClean="0">
                <a:solidFill>
                  <a:schemeClr val="hlink"/>
                </a:solidFill>
                <a:latin typeface="Tahoma" panose="020B0604030504040204" pitchFamily="34" charset="0"/>
                <a:cs typeface="Arabic Transparent" panose="020B0604020202020204" pitchFamily="34" charset="0"/>
              </a:rPr>
              <a:t>الفكرية</a:t>
            </a:r>
            <a:endParaRPr lang="ar-SA" sz="4400" b="1" u="sng" dirty="0">
              <a:solidFill>
                <a:schemeClr val="hlink"/>
              </a:solidFill>
              <a:latin typeface="Tahoma" panose="020B0604030504040204" pitchFamily="34" charset="0"/>
              <a:cs typeface="Arabic Transparent" panose="020B0604020202020204" pitchFamily="34" charset="0"/>
            </a:endParaRPr>
          </a:p>
          <a:p>
            <a:pPr eaLnBrk="1" hangingPunct="1">
              <a:lnSpc>
                <a:spcPct val="90000"/>
              </a:lnSpc>
              <a:spcBef>
                <a:spcPct val="50000"/>
              </a:spcBef>
              <a:buClr>
                <a:schemeClr val="folHlink"/>
              </a:buClr>
              <a:buSzPct val="60000"/>
            </a:pPr>
            <a:r>
              <a:rPr lang="ar-SA" sz="4400" b="1" dirty="0">
                <a:latin typeface="Courier New" panose="02070309020205020404" pitchFamily="49" charset="0"/>
                <a:cs typeface="Traditional Arabic" panose="02020603050405020304" pitchFamily="18" charset="-78"/>
              </a:rPr>
              <a:t>وهي القدرة على فهم المنظمة ككل ومدى </a:t>
            </a:r>
            <a:r>
              <a:rPr lang="ar-SA" sz="4400" b="1" dirty="0">
                <a:solidFill>
                  <a:srgbClr val="FF0066"/>
                </a:solidFill>
                <a:latin typeface="Courier New" panose="02070309020205020404" pitchFamily="49" charset="0"/>
                <a:cs typeface="Traditional Arabic" panose="02020603050405020304" pitchFamily="18" charset="-78"/>
              </a:rPr>
              <a:t>توافق </a:t>
            </a:r>
            <a:r>
              <a:rPr lang="ar-SA" sz="4400" b="1" dirty="0">
                <a:latin typeface="Courier New" panose="02070309020205020404" pitchFamily="49" charset="0"/>
                <a:cs typeface="Traditional Arabic" panose="02020603050405020304" pitchFamily="18" charset="-78"/>
              </a:rPr>
              <a:t>مختلف الأعمال مع أهداف المنظمة.</a:t>
            </a:r>
            <a:r>
              <a:rPr lang="ar-SA" sz="4400" dirty="0">
                <a:solidFill>
                  <a:schemeClr val="tx2"/>
                </a:solidFill>
                <a:latin typeface="Tahoma" panose="020B0604030504040204" pitchFamily="34" charset="0"/>
              </a:rPr>
              <a:t> </a:t>
            </a:r>
          </a:p>
          <a:p>
            <a:pPr>
              <a:lnSpc>
                <a:spcPct val="90000"/>
              </a:lnSpc>
            </a:pPr>
            <a:r>
              <a:rPr lang="ar-SA" sz="3600" b="1" dirty="0" smtClean="0">
                <a:latin typeface="Tahoma" panose="020B0604030504040204" pitchFamily="34" charset="0"/>
                <a:cs typeface="Arabic Transparent" panose="020B0604020202020204" pitchFamily="34" charset="0"/>
              </a:rPr>
              <a:t>(</a:t>
            </a:r>
            <a:r>
              <a:rPr lang="ar-SA" sz="3600" b="1" dirty="0">
                <a:latin typeface="Tahoma" panose="020B0604030504040204" pitchFamily="34" charset="0"/>
                <a:cs typeface="Arabic Transparent" panose="020B0604020202020204" pitchFamily="34" charset="0"/>
              </a:rPr>
              <a:t>التفكير والمعرفة الشاملة المؤدية لفلسفة العمل </a:t>
            </a:r>
            <a:r>
              <a:rPr lang="ar-SA" sz="3600" b="1" dirty="0" smtClean="0">
                <a:latin typeface="Tahoma" panose="020B0604030504040204" pitchFamily="34" charset="0"/>
                <a:cs typeface="Arabic Transparent" panose="020B0604020202020204" pitchFamily="34" charset="0"/>
              </a:rPr>
              <a:t>)</a:t>
            </a:r>
            <a:r>
              <a:rPr lang="ar-SY" sz="3600" dirty="0">
                <a:cs typeface="Times New Roman" panose="02020603050405020304" pitchFamily="18" charset="0"/>
              </a:rPr>
              <a:t> و هذه المهارات مطلوبة في اكثر الادارات العليا   </a:t>
            </a:r>
          </a:p>
          <a:p>
            <a:pPr>
              <a:lnSpc>
                <a:spcPct val="90000"/>
              </a:lnSpc>
            </a:pPr>
            <a:r>
              <a:rPr lang="ar-SY" sz="3600" dirty="0">
                <a:solidFill>
                  <a:srgbClr val="800080"/>
                </a:solidFill>
                <a:cs typeface="Times New Roman" panose="02020603050405020304" pitchFamily="18" charset="0"/>
              </a:rPr>
              <a:t>                       </a:t>
            </a:r>
            <a:r>
              <a:rPr lang="ar-SY" sz="4800" b="1" dirty="0">
                <a:solidFill>
                  <a:srgbClr val="800080"/>
                </a:solidFill>
                <a:cs typeface="Times New Roman" panose="02020603050405020304" pitchFamily="18" charset="0"/>
              </a:rPr>
              <a:t>(    الادارة العليا   </a:t>
            </a:r>
            <a:r>
              <a:rPr lang="ar-SY" sz="4800" b="1" dirty="0" smtClean="0">
                <a:solidFill>
                  <a:srgbClr val="800080"/>
                </a:solidFill>
                <a:cs typeface="Times New Roman" panose="02020603050405020304" pitchFamily="18" charset="0"/>
              </a:rPr>
              <a:t>)      </a:t>
            </a:r>
            <a:r>
              <a:rPr lang="ar-SY" sz="4800" b="1" dirty="0">
                <a:solidFill>
                  <a:srgbClr val="800080"/>
                </a:solidFill>
                <a:cs typeface="Times New Roman" panose="02020603050405020304" pitchFamily="18" charset="0"/>
              </a:rPr>
              <a:t>بالأخص المدير العام</a:t>
            </a:r>
            <a:endParaRPr lang="en-US" sz="4800" b="1" dirty="0">
              <a:solidFill>
                <a:srgbClr val="800080"/>
              </a:solidFill>
              <a:cs typeface="Times New Roman" panose="02020603050405020304" pitchFamily="18" charset="0"/>
            </a:endParaRPr>
          </a:p>
          <a:p>
            <a:pPr eaLnBrk="1" hangingPunct="1">
              <a:lnSpc>
                <a:spcPct val="90000"/>
              </a:lnSpc>
              <a:spcBef>
                <a:spcPct val="50000"/>
              </a:spcBef>
              <a:buClr>
                <a:schemeClr val="folHlink"/>
              </a:buClr>
              <a:buSzPct val="60000"/>
            </a:pPr>
            <a:endParaRPr lang="en-US" sz="3600" b="1" dirty="0">
              <a:latin typeface="Tahoma" panose="020B0604030504040204" pitchFamily="34" charset="0"/>
              <a:cs typeface="Arabic Transparent" panose="020B0604020202020204" pitchFamily="34" charset="0"/>
            </a:endParaRPr>
          </a:p>
        </p:txBody>
      </p:sp>
    </p:spTree>
    <p:extLst>
      <p:ext uri="{BB962C8B-B14F-4D97-AF65-F5344CB8AC3E}">
        <p14:creationId xmlns:p14="http://schemas.microsoft.com/office/powerpoint/2010/main" val="412800838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226">
                                            <p:txEl>
                                              <p:pRg st="0" end="0"/>
                                            </p:txEl>
                                          </p:spTgt>
                                        </p:tgtEl>
                                        <p:attrNameLst>
                                          <p:attrName>style.visibility</p:attrName>
                                        </p:attrNameLst>
                                      </p:cBhvr>
                                      <p:to>
                                        <p:strVal val="visible"/>
                                      </p:to>
                                    </p:set>
                                    <p:animEffect transition="in" filter="dissolve">
                                      <p:cBhvr>
                                        <p:cTn id="7" dur="500"/>
                                        <p:tgtEl>
                                          <p:spTgt spid="3082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8226">
                                            <p:txEl>
                                              <p:pRg st="1" end="1"/>
                                            </p:txEl>
                                          </p:spTgt>
                                        </p:tgtEl>
                                        <p:attrNameLst>
                                          <p:attrName>style.visibility</p:attrName>
                                        </p:attrNameLst>
                                      </p:cBhvr>
                                      <p:to>
                                        <p:strVal val="visible"/>
                                      </p:to>
                                    </p:set>
                                    <p:animEffect transition="in" filter="dissolve">
                                      <p:cBhvr>
                                        <p:cTn id="12" dur="500"/>
                                        <p:tgtEl>
                                          <p:spTgt spid="3082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8226">
                                            <p:txEl>
                                              <p:pRg st="2" end="2"/>
                                            </p:txEl>
                                          </p:spTgt>
                                        </p:tgtEl>
                                        <p:attrNameLst>
                                          <p:attrName>style.visibility</p:attrName>
                                        </p:attrNameLst>
                                      </p:cBhvr>
                                      <p:to>
                                        <p:strVal val="visible"/>
                                      </p:to>
                                    </p:set>
                                    <p:animEffect transition="in" filter="dissolve">
                                      <p:cBhvr>
                                        <p:cTn id="17" dur="500"/>
                                        <p:tgtEl>
                                          <p:spTgt spid="3082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8226">
                                            <p:txEl>
                                              <p:pRg st="3" end="3"/>
                                            </p:txEl>
                                          </p:spTgt>
                                        </p:tgtEl>
                                        <p:attrNameLst>
                                          <p:attrName>style.visibility</p:attrName>
                                        </p:attrNameLst>
                                      </p:cBhvr>
                                      <p:to>
                                        <p:strVal val="visible"/>
                                      </p:to>
                                    </p:set>
                                    <p:animEffect transition="in" filter="dissolve">
                                      <p:cBhvr>
                                        <p:cTn id="22" dur="500"/>
                                        <p:tgtEl>
                                          <p:spTgt spid="3082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9250" name="Group 2"/>
          <p:cNvGrpSpPr>
            <a:grpSpLocks/>
          </p:cNvGrpSpPr>
          <p:nvPr/>
        </p:nvGrpSpPr>
        <p:grpSpPr bwMode="auto">
          <a:xfrm>
            <a:off x="1345721" y="1587260"/>
            <a:ext cx="9954883" cy="4019910"/>
            <a:chOff x="2304" y="11808"/>
            <a:chExt cx="8208" cy="3312"/>
          </a:xfrm>
        </p:grpSpPr>
        <p:grpSp>
          <p:nvGrpSpPr>
            <p:cNvPr id="29700" name="Group 3"/>
            <p:cNvGrpSpPr>
              <a:grpSpLocks/>
            </p:cNvGrpSpPr>
            <p:nvPr/>
          </p:nvGrpSpPr>
          <p:grpSpPr bwMode="auto">
            <a:xfrm>
              <a:off x="2304" y="11808"/>
              <a:ext cx="8208" cy="3312"/>
              <a:chOff x="2304" y="11808"/>
              <a:chExt cx="8208" cy="3312"/>
            </a:xfrm>
          </p:grpSpPr>
          <p:grpSp>
            <p:nvGrpSpPr>
              <p:cNvPr id="29707" name="Group 4"/>
              <p:cNvGrpSpPr>
                <a:grpSpLocks/>
              </p:cNvGrpSpPr>
              <p:nvPr/>
            </p:nvGrpSpPr>
            <p:grpSpPr bwMode="auto">
              <a:xfrm>
                <a:off x="2304" y="11808"/>
                <a:ext cx="8208" cy="3312"/>
                <a:chOff x="2304" y="11808"/>
                <a:chExt cx="8208" cy="3312"/>
              </a:xfrm>
            </p:grpSpPr>
            <p:sp>
              <p:nvSpPr>
                <p:cNvPr id="29710" name="Rectangle 5"/>
                <p:cNvSpPr>
                  <a:spLocks noChangeArrowheads="1"/>
                </p:cNvSpPr>
                <p:nvPr/>
              </p:nvSpPr>
              <p:spPr bwMode="auto">
                <a:xfrm>
                  <a:off x="2304" y="11808"/>
                  <a:ext cx="5040" cy="3312"/>
                </a:xfrm>
                <a:prstGeom prst="rect">
                  <a:avLst/>
                </a:prstGeom>
                <a:solidFill>
                  <a:srgbClr val="FFFFFF">
                    <a:alpha val="96000"/>
                  </a:srgbClr>
                </a:solidFill>
                <a:ln w="9525">
                  <a:solidFill>
                    <a:srgbClr val="000000"/>
                  </a:solidFill>
                  <a:miter lim="800000"/>
                  <a:headEnd/>
                  <a:tailEnd/>
                </a:ln>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eaLnBrk="1" hangingPunct="1"/>
                  <a:endParaRPr lang="ar-IQ">
                    <a:solidFill>
                      <a:srgbClr val="FFC000"/>
                    </a:solidFill>
                  </a:endParaRPr>
                </a:p>
              </p:txBody>
            </p:sp>
            <p:sp>
              <p:nvSpPr>
                <p:cNvPr id="29711" name="Line 6"/>
                <p:cNvSpPr>
                  <a:spLocks noChangeShapeType="1"/>
                </p:cNvSpPr>
                <p:nvPr/>
              </p:nvSpPr>
              <p:spPr bwMode="auto">
                <a:xfrm>
                  <a:off x="2304" y="12960"/>
                  <a:ext cx="82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9712" name="Line 7"/>
                <p:cNvSpPr>
                  <a:spLocks noChangeShapeType="1"/>
                </p:cNvSpPr>
                <p:nvPr/>
              </p:nvSpPr>
              <p:spPr bwMode="auto">
                <a:xfrm>
                  <a:off x="2304" y="13968"/>
                  <a:ext cx="82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sp>
            <p:nvSpPr>
              <p:cNvPr id="29708" name="Line 8"/>
              <p:cNvSpPr>
                <a:spLocks noChangeShapeType="1"/>
              </p:cNvSpPr>
              <p:nvPr/>
            </p:nvSpPr>
            <p:spPr bwMode="auto">
              <a:xfrm flipH="1">
                <a:off x="2304" y="11808"/>
                <a:ext cx="3024"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29709" name="Line 9"/>
              <p:cNvSpPr>
                <a:spLocks noChangeShapeType="1"/>
              </p:cNvSpPr>
              <p:nvPr/>
            </p:nvSpPr>
            <p:spPr bwMode="auto">
              <a:xfrm flipH="1">
                <a:off x="4320" y="12240"/>
                <a:ext cx="3024"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sp>
          <p:nvSpPr>
            <p:cNvPr id="29701" name="Text Box 10"/>
            <p:cNvSpPr txBox="1">
              <a:spLocks noChangeArrowheads="1"/>
            </p:cNvSpPr>
            <p:nvPr/>
          </p:nvSpPr>
          <p:spPr bwMode="auto">
            <a:xfrm>
              <a:off x="7632" y="11952"/>
              <a:ext cx="27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200" b="1">
                  <a:latin typeface="Times New Roman (Arabic)" panose="02020603050405020304" pitchFamily="18" charset="0"/>
                </a:rPr>
                <a:t>الإدارة العليا</a:t>
              </a:r>
              <a:endParaRPr lang="en-US" sz="2200" b="1">
                <a:latin typeface="Times New Roman (Arabic)" panose="02020603050405020304" pitchFamily="18" charset="0"/>
              </a:endParaRPr>
            </a:p>
          </p:txBody>
        </p:sp>
        <p:sp>
          <p:nvSpPr>
            <p:cNvPr id="29702" name="Text Box 11"/>
            <p:cNvSpPr txBox="1">
              <a:spLocks noChangeArrowheads="1"/>
            </p:cNvSpPr>
            <p:nvPr/>
          </p:nvSpPr>
          <p:spPr bwMode="auto">
            <a:xfrm>
              <a:off x="7632" y="12960"/>
              <a:ext cx="27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200" b="1">
                  <a:latin typeface="Times New Roman (Arabic)" panose="02020603050405020304" pitchFamily="18" charset="0"/>
                </a:rPr>
                <a:t>الإدارة الوسطى</a:t>
              </a:r>
              <a:endParaRPr lang="en-US" sz="2200" b="1">
                <a:latin typeface="Times New Roman (Arabic)" panose="02020603050405020304" pitchFamily="18" charset="0"/>
              </a:endParaRPr>
            </a:p>
          </p:txBody>
        </p:sp>
        <p:sp>
          <p:nvSpPr>
            <p:cNvPr id="29703" name="Text Box 12"/>
            <p:cNvSpPr txBox="1">
              <a:spLocks noChangeArrowheads="1"/>
            </p:cNvSpPr>
            <p:nvPr/>
          </p:nvSpPr>
          <p:spPr bwMode="auto">
            <a:xfrm>
              <a:off x="7632" y="14112"/>
              <a:ext cx="27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200" b="1">
                  <a:latin typeface="Times New Roman (Arabic)" panose="02020603050405020304" pitchFamily="18" charset="0"/>
                </a:rPr>
                <a:t>الإدارة الإشرافية</a:t>
              </a:r>
              <a:endParaRPr lang="en-US" sz="2200" b="1">
                <a:latin typeface="Times New Roman (Arabic)" panose="02020603050405020304" pitchFamily="18" charset="0"/>
              </a:endParaRPr>
            </a:p>
          </p:txBody>
        </p:sp>
        <p:sp>
          <p:nvSpPr>
            <p:cNvPr id="29704" name="Text Box 13"/>
            <p:cNvSpPr txBox="1">
              <a:spLocks noChangeArrowheads="1"/>
            </p:cNvSpPr>
            <p:nvPr/>
          </p:nvSpPr>
          <p:spPr bwMode="auto">
            <a:xfrm>
              <a:off x="2448" y="11952"/>
              <a:ext cx="187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000" b="1">
                  <a:solidFill>
                    <a:srgbClr val="000066"/>
                  </a:solidFill>
                  <a:latin typeface="Times New Roman (Arabic)" panose="02020603050405020304" pitchFamily="18" charset="0"/>
                </a:rPr>
                <a:t>الفكرية</a:t>
              </a:r>
              <a:endParaRPr lang="en-US" sz="2000" b="1">
                <a:solidFill>
                  <a:srgbClr val="000066"/>
                </a:solidFill>
                <a:latin typeface="Times New Roman (Arabic)" panose="02020603050405020304" pitchFamily="18" charset="0"/>
              </a:endParaRPr>
            </a:p>
          </p:txBody>
        </p:sp>
        <p:sp>
          <p:nvSpPr>
            <p:cNvPr id="29705" name="Text Box 14"/>
            <p:cNvSpPr txBox="1">
              <a:spLocks noChangeArrowheads="1"/>
            </p:cNvSpPr>
            <p:nvPr/>
          </p:nvSpPr>
          <p:spPr bwMode="auto">
            <a:xfrm>
              <a:off x="3888" y="13104"/>
              <a:ext cx="187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000" b="1">
                  <a:solidFill>
                    <a:srgbClr val="000066"/>
                  </a:solidFill>
                  <a:latin typeface="Times New Roman (Arabic)" panose="02020603050405020304" pitchFamily="18" charset="0"/>
                </a:rPr>
                <a:t>الإنسانية</a:t>
              </a:r>
              <a:endParaRPr lang="en-US" sz="2000" b="1">
                <a:solidFill>
                  <a:srgbClr val="000066"/>
                </a:solidFill>
                <a:latin typeface="Times New Roman (Arabic)" panose="02020603050405020304" pitchFamily="18" charset="0"/>
              </a:endParaRPr>
            </a:p>
          </p:txBody>
        </p:sp>
        <p:sp>
          <p:nvSpPr>
            <p:cNvPr id="29706" name="Text Box 15"/>
            <p:cNvSpPr txBox="1">
              <a:spLocks noChangeArrowheads="1"/>
            </p:cNvSpPr>
            <p:nvPr/>
          </p:nvSpPr>
          <p:spPr bwMode="auto">
            <a:xfrm>
              <a:off x="5328" y="14112"/>
              <a:ext cx="187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sz="3200">
                  <a:solidFill>
                    <a:schemeClr val="tx1"/>
                  </a:solidFill>
                  <a:latin typeface="Symbol" panose="05050102010706020507" pitchFamily="18" charset="2"/>
                </a:defRPr>
              </a:lvl1pPr>
              <a:lvl2pPr marL="742950" indent="-285750" algn="r" rtl="1">
                <a:defRPr sz="3200">
                  <a:solidFill>
                    <a:schemeClr val="tx1"/>
                  </a:solidFill>
                  <a:latin typeface="Symbol" panose="05050102010706020507" pitchFamily="18" charset="2"/>
                </a:defRPr>
              </a:lvl2pPr>
              <a:lvl3pPr marL="1143000" indent="-228600" algn="r" rtl="1">
                <a:defRPr sz="3200">
                  <a:solidFill>
                    <a:schemeClr val="tx1"/>
                  </a:solidFill>
                  <a:latin typeface="Symbol" panose="05050102010706020507" pitchFamily="18" charset="2"/>
                </a:defRPr>
              </a:lvl3pPr>
              <a:lvl4pPr marL="1600200" indent="-228600" algn="r" rtl="1">
                <a:defRPr sz="3200">
                  <a:solidFill>
                    <a:schemeClr val="tx1"/>
                  </a:solidFill>
                  <a:latin typeface="Symbol" panose="05050102010706020507" pitchFamily="18" charset="2"/>
                </a:defRPr>
              </a:lvl4pPr>
              <a:lvl5pPr marL="2057400" indent="-228600" algn="r" rtl="1">
                <a:defRPr sz="3200">
                  <a:solidFill>
                    <a:schemeClr val="tx1"/>
                  </a:solidFill>
                  <a:latin typeface="Symbol" panose="05050102010706020507" pitchFamily="18" charset="2"/>
                </a:defRPr>
              </a:lvl5pPr>
              <a:lvl6pPr marL="2514600" indent="-228600" eaLnBrk="0" fontAlgn="base" hangingPunct="0">
                <a:spcBef>
                  <a:spcPct val="0"/>
                </a:spcBef>
                <a:spcAft>
                  <a:spcPct val="0"/>
                </a:spcAft>
                <a:defRPr sz="3200">
                  <a:solidFill>
                    <a:schemeClr val="tx1"/>
                  </a:solidFill>
                  <a:latin typeface="Symbol" panose="05050102010706020507" pitchFamily="18" charset="2"/>
                </a:defRPr>
              </a:lvl6pPr>
              <a:lvl7pPr marL="2971800" indent="-228600" eaLnBrk="0" fontAlgn="base" hangingPunct="0">
                <a:spcBef>
                  <a:spcPct val="0"/>
                </a:spcBef>
                <a:spcAft>
                  <a:spcPct val="0"/>
                </a:spcAft>
                <a:defRPr sz="3200">
                  <a:solidFill>
                    <a:schemeClr val="tx1"/>
                  </a:solidFill>
                  <a:latin typeface="Symbol" panose="05050102010706020507" pitchFamily="18" charset="2"/>
                </a:defRPr>
              </a:lvl7pPr>
              <a:lvl8pPr marL="3429000" indent="-228600" eaLnBrk="0" fontAlgn="base" hangingPunct="0">
                <a:spcBef>
                  <a:spcPct val="0"/>
                </a:spcBef>
                <a:spcAft>
                  <a:spcPct val="0"/>
                </a:spcAft>
                <a:defRPr sz="3200">
                  <a:solidFill>
                    <a:schemeClr val="tx1"/>
                  </a:solidFill>
                  <a:latin typeface="Symbol" panose="05050102010706020507" pitchFamily="18" charset="2"/>
                </a:defRPr>
              </a:lvl8pPr>
              <a:lvl9pPr marL="3886200" indent="-228600" eaLnBrk="0" fontAlgn="base" hangingPunct="0">
                <a:spcBef>
                  <a:spcPct val="0"/>
                </a:spcBef>
                <a:spcAft>
                  <a:spcPct val="0"/>
                </a:spcAft>
                <a:defRPr sz="3200">
                  <a:solidFill>
                    <a:schemeClr val="tx1"/>
                  </a:solidFill>
                  <a:latin typeface="Symbol" panose="05050102010706020507" pitchFamily="18" charset="2"/>
                </a:defRPr>
              </a:lvl9pPr>
            </a:lstStyle>
            <a:p>
              <a:pPr algn="ctr" rtl="0"/>
              <a:r>
                <a:rPr lang="ar-SA" sz="2000" b="1">
                  <a:solidFill>
                    <a:srgbClr val="000066"/>
                  </a:solidFill>
                  <a:latin typeface="Times New Roman (Arabic)" panose="02020603050405020304" pitchFamily="18" charset="0"/>
                </a:rPr>
                <a:t>الفنية</a:t>
              </a:r>
              <a:endParaRPr lang="en-US" sz="2000" b="1">
                <a:solidFill>
                  <a:srgbClr val="000066"/>
                </a:solidFill>
                <a:latin typeface="Times New Roman (Arabic)" panose="02020603050405020304" pitchFamily="18" charset="0"/>
              </a:endParaRPr>
            </a:p>
          </p:txBody>
        </p:sp>
      </p:grpSp>
      <p:sp>
        <p:nvSpPr>
          <p:cNvPr id="309264" name="Rectangle 16"/>
          <p:cNvSpPr>
            <a:spLocks noChangeArrowheads="1"/>
          </p:cNvSpPr>
          <p:nvPr/>
        </p:nvSpPr>
        <p:spPr bwMode="auto">
          <a:xfrm>
            <a:off x="1520371" y="442996"/>
            <a:ext cx="78562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eaLnBrk="1" hangingPunct="1">
              <a:defRPr/>
            </a:pPr>
            <a:r>
              <a:rPr lang="ar-SA" sz="3600" b="1" dirty="0">
                <a:solidFill>
                  <a:schemeClr val="hlink"/>
                </a:solidFill>
                <a:effectLst>
                  <a:outerShdw blurRad="38100" dist="38100" dir="2700000" algn="tl">
                    <a:srgbClr val="C0C0C0"/>
                  </a:outerShdw>
                </a:effectLst>
                <a:latin typeface="Courier New" panose="02070309020205020404" pitchFamily="49" charset="0"/>
                <a:cs typeface="Traditional Arabic" panose="02020603050405020304" pitchFamily="18" charset="-78"/>
              </a:rPr>
              <a:t>وتتفاوت أهمية كل مهارة طبقاً للمستوى الإداري:</a:t>
            </a:r>
            <a:r>
              <a:rPr lang="ar-SA" sz="3600" dirty="0">
                <a:solidFill>
                  <a:schemeClr val="hlink"/>
                </a:solidFill>
                <a:effectLst>
                  <a:outerShdw blurRad="38100" dist="38100" dir="2700000" algn="tl">
                    <a:srgbClr val="C0C0C0"/>
                  </a:outerShdw>
                </a:effectLst>
              </a:rPr>
              <a:t> </a:t>
            </a:r>
            <a:endParaRPr lang="ar-SA" sz="3600" dirty="0">
              <a:solidFill>
                <a:schemeClr val="hlink"/>
              </a:solidFill>
              <a:effectLst>
                <a:outerShdw blurRad="38100" dist="38100" dir="2700000" algn="tl">
                  <a:srgbClr val="C0C0C0"/>
                </a:outerShdw>
              </a:effectLst>
              <a:latin typeface="Arial" panose="020B0604020202020204" pitchFamily="34" charset="0"/>
            </a:endParaRPr>
          </a:p>
        </p:txBody>
      </p:sp>
    </p:spTree>
    <p:extLst>
      <p:ext uri="{BB962C8B-B14F-4D97-AF65-F5344CB8AC3E}">
        <p14:creationId xmlns:p14="http://schemas.microsoft.com/office/powerpoint/2010/main" val="119460374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9264"/>
                                        </p:tgtEl>
                                        <p:attrNameLst>
                                          <p:attrName>style.visibility</p:attrName>
                                        </p:attrNameLst>
                                      </p:cBhvr>
                                      <p:to>
                                        <p:strVal val="visible"/>
                                      </p:to>
                                    </p:set>
                                    <p:animEffect transition="in" filter="box(in)">
                                      <p:cBhvr>
                                        <p:cTn id="7" dur="500"/>
                                        <p:tgtEl>
                                          <p:spTgt spid="3092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309250"/>
                                        </p:tgtEl>
                                        <p:attrNameLst>
                                          <p:attrName>style.visibility</p:attrName>
                                        </p:attrNameLst>
                                      </p:cBhvr>
                                      <p:to>
                                        <p:strVal val="visible"/>
                                      </p:to>
                                    </p:set>
                                    <p:anim calcmode="lin" valueType="num">
                                      <p:cBhvr>
                                        <p:cTn id="12" dur="500" fill="hold"/>
                                        <p:tgtEl>
                                          <p:spTgt spid="309250"/>
                                        </p:tgtEl>
                                        <p:attrNameLst>
                                          <p:attrName>ppt_w</p:attrName>
                                        </p:attrNameLst>
                                      </p:cBhvr>
                                      <p:tavLst>
                                        <p:tav tm="0">
                                          <p:val>
                                            <p:fltVal val="0"/>
                                          </p:val>
                                        </p:tav>
                                        <p:tav tm="100000">
                                          <p:val>
                                            <p:strVal val="#ppt_w"/>
                                          </p:val>
                                        </p:tav>
                                      </p:tavLst>
                                    </p:anim>
                                    <p:anim calcmode="lin" valueType="num">
                                      <p:cBhvr>
                                        <p:cTn id="13" dur="500" fill="hold"/>
                                        <p:tgtEl>
                                          <p:spTgt spid="3092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6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81826" y="427029"/>
            <a:ext cx="9775064"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800" b="1" dirty="0">
                <a:latin typeface="Times New Roman"/>
                <a:ea typeface="Times New Roman"/>
                <a:cs typeface="Simplified Arabic"/>
              </a:rPr>
              <a:t>ووضع فايول (14) مبدأ للإدارة ولكنه دعا الى وجوب استعمالها وتطويرها حسب الظروف وهذه المبادئ </a:t>
            </a:r>
            <a:r>
              <a:rPr lang="ar-SA" sz="2800" b="1" dirty="0" smtClean="0">
                <a:latin typeface="Times New Roman"/>
                <a:ea typeface="Times New Roman"/>
                <a:cs typeface="Simplified Arabic"/>
              </a:rPr>
              <a:t>كالآتي</a:t>
            </a:r>
            <a:r>
              <a:rPr lang="en-US" sz="2800" b="1" dirty="0" smtClean="0">
                <a:latin typeface="Simplified Arabic"/>
                <a:ea typeface="Times New Roman"/>
              </a:rPr>
              <a:t> </a:t>
            </a:r>
            <a:r>
              <a:rPr lang="en-US" sz="2800" b="1" dirty="0">
                <a:latin typeface="Simplified Arabic"/>
                <a:ea typeface="Times New Roman"/>
              </a:rPr>
              <a:t>:</a:t>
            </a:r>
            <a:endParaRPr lang="en-US" sz="2400" b="1" dirty="0">
              <a:effectLst/>
              <a:latin typeface="Times New Roman"/>
              <a:ea typeface="Times New Roman"/>
            </a:endParaRPr>
          </a:p>
        </p:txBody>
      </p:sp>
      <p:sp>
        <p:nvSpPr>
          <p:cNvPr id="4" name="مستطيل 3"/>
          <p:cNvSpPr/>
          <p:nvPr/>
        </p:nvSpPr>
        <p:spPr>
          <a:xfrm>
            <a:off x="283335" y="1982492"/>
            <a:ext cx="11681137" cy="415498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smtClean="0">
                <a:latin typeface="Simplified Arabic"/>
                <a:ea typeface="Times New Roman"/>
              </a:rPr>
              <a:t>-1 </a:t>
            </a:r>
            <a:r>
              <a:rPr lang="ar-SA" sz="2400" b="1" dirty="0" smtClean="0">
                <a:latin typeface="Times New Roman"/>
                <a:ea typeface="Times New Roman"/>
                <a:cs typeface="Simplified Arabic"/>
              </a:rPr>
              <a:t>تقسيم </a:t>
            </a:r>
            <a:r>
              <a:rPr lang="ar-SA" sz="2400" b="1" dirty="0">
                <a:latin typeface="Times New Roman"/>
                <a:ea typeface="Times New Roman"/>
                <a:cs typeface="Simplified Arabic"/>
              </a:rPr>
              <a:t>العمل</a:t>
            </a:r>
            <a:r>
              <a:rPr lang="en-US" sz="2400" b="1" dirty="0">
                <a:latin typeface="Simplified Arabic"/>
                <a:ea typeface="Times New Roman"/>
              </a:rPr>
              <a:t>:</a:t>
            </a:r>
            <a:r>
              <a:rPr lang="ar-SA" sz="2400" b="1" dirty="0">
                <a:latin typeface="Times New Roman"/>
                <a:ea typeface="Times New Roman"/>
                <a:cs typeface="Simplified Arabic"/>
              </a:rPr>
              <a:t>وهو نفس مبدأ التخصص الذى يستهدف للحصول على قدر اكبر من الإنتاج بنفس الجهد الذى يبذله العامل</a:t>
            </a:r>
            <a:r>
              <a:rPr lang="en-US" sz="2400" b="1" dirty="0">
                <a:latin typeface="Simplified Arabic"/>
                <a:ea typeface="Times New Roman"/>
              </a:rPr>
              <a:t>.</a:t>
            </a:r>
            <a:endParaRPr lang="en-US" sz="2000" b="1" dirty="0">
              <a:latin typeface="Times New Roman"/>
              <a:ea typeface="Times New Roman"/>
            </a:endParaRPr>
          </a:p>
          <a:p>
            <a:r>
              <a:rPr lang="en-US" sz="2400" b="1" dirty="0">
                <a:latin typeface="Simplified Arabic"/>
                <a:ea typeface="Times New Roman"/>
              </a:rPr>
              <a:t>(2) </a:t>
            </a:r>
            <a:r>
              <a:rPr lang="ar-SA" sz="2400" b="1" dirty="0">
                <a:latin typeface="Times New Roman"/>
                <a:ea typeface="Times New Roman"/>
                <a:cs typeface="Simplified Arabic"/>
              </a:rPr>
              <a:t>السلطة والمسئولية</a:t>
            </a:r>
            <a:r>
              <a:rPr lang="en-US" sz="2400" b="1" dirty="0">
                <a:latin typeface="Simplified Arabic"/>
                <a:ea typeface="Times New Roman"/>
              </a:rPr>
              <a:t> : </a:t>
            </a:r>
            <a:r>
              <a:rPr lang="ar-SA" sz="2400" b="1" dirty="0">
                <a:latin typeface="Times New Roman"/>
                <a:ea typeface="Times New Roman"/>
                <a:cs typeface="Simplified Arabic"/>
              </a:rPr>
              <a:t>ويجد فايول أن السلطة والمسئولية مرتبطتان ، فالمسئولية تبع السلطة وتنبثق منها ، والسلطة في نظره هو مزيج من السلطة الرسمية المستمدة من مركزه كمدير والسلطة الشخصية </a:t>
            </a:r>
            <a:r>
              <a:rPr lang="ar-SA" sz="2400" b="1" dirty="0" err="1">
                <a:latin typeface="Times New Roman"/>
                <a:ea typeface="Times New Roman"/>
                <a:cs typeface="Simplified Arabic"/>
              </a:rPr>
              <a:t>التى</a:t>
            </a:r>
            <a:r>
              <a:rPr lang="ar-SA" sz="2400" b="1" dirty="0">
                <a:latin typeface="Times New Roman"/>
                <a:ea typeface="Times New Roman"/>
                <a:cs typeface="Simplified Arabic"/>
              </a:rPr>
              <a:t> تتكون من الذكاء والخيرة والقيمة الخلقية</a:t>
            </a:r>
            <a:r>
              <a:rPr lang="en-US" sz="2400" b="1" dirty="0">
                <a:latin typeface="Simplified Arabic"/>
                <a:ea typeface="Times New Roman"/>
              </a:rPr>
              <a:t> .</a:t>
            </a:r>
            <a:endParaRPr lang="en-US" sz="2000" b="1" dirty="0">
              <a:latin typeface="Times New Roman"/>
              <a:ea typeface="Times New Roman"/>
            </a:endParaRPr>
          </a:p>
          <a:p>
            <a:r>
              <a:rPr lang="en-US" sz="2400" b="1" dirty="0">
                <a:latin typeface="Simplified Arabic"/>
                <a:ea typeface="Times New Roman"/>
              </a:rPr>
              <a:t>(3) </a:t>
            </a:r>
            <a:r>
              <a:rPr lang="ar-SA" sz="2400" b="1" dirty="0">
                <a:latin typeface="Times New Roman"/>
                <a:ea typeface="Times New Roman"/>
                <a:cs typeface="Simplified Arabic"/>
              </a:rPr>
              <a:t>النظام والتأديب</a:t>
            </a:r>
            <a:r>
              <a:rPr lang="en-US" sz="2400" b="1" dirty="0">
                <a:latin typeface="Simplified Arabic"/>
                <a:ea typeface="Times New Roman"/>
              </a:rPr>
              <a:t> : </a:t>
            </a:r>
            <a:r>
              <a:rPr lang="ar-SA" sz="2400" b="1" dirty="0">
                <a:latin typeface="Times New Roman"/>
                <a:ea typeface="Times New Roman"/>
                <a:cs typeface="Simplified Arabic"/>
              </a:rPr>
              <a:t>يعنى ضرورة احترام النظم واللوائح وعدم الإخلال بالأداء</a:t>
            </a:r>
            <a:r>
              <a:rPr lang="en-US" sz="2400" b="1" dirty="0">
                <a:latin typeface="Simplified Arabic"/>
                <a:ea typeface="Times New Roman"/>
              </a:rPr>
              <a:t> .</a:t>
            </a:r>
            <a:endParaRPr lang="en-US" sz="2000" b="1" dirty="0">
              <a:latin typeface="Times New Roman"/>
              <a:ea typeface="Times New Roman"/>
            </a:endParaRPr>
          </a:p>
          <a:p>
            <a:r>
              <a:rPr lang="en-US" sz="2400" b="1" dirty="0">
                <a:latin typeface="Simplified Arabic"/>
                <a:ea typeface="Times New Roman"/>
              </a:rPr>
              <a:t>(4)</a:t>
            </a:r>
            <a:r>
              <a:rPr lang="ar-SA" sz="2400" b="1" dirty="0">
                <a:latin typeface="Times New Roman"/>
                <a:ea typeface="Times New Roman"/>
                <a:cs typeface="Simplified Arabic"/>
              </a:rPr>
              <a:t>وحدة </a:t>
            </a:r>
            <a:r>
              <a:rPr lang="ar-SA" sz="2400" b="1" dirty="0" smtClean="0">
                <a:latin typeface="Times New Roman"/>
                <a:ea typeface="Times New Roman"/>
                <a:cs typeface="Simplified Arabic"/>
              </a:rPr>
              <a:t>الأمر</a:t>
            </a:r>
            <a:r>
              <a:rPr lang="en-US" sz="2400" b="1" dirty="0" smtClean="0">
                <a:latin typeface="Times New Roman"/>
                <a:ea typeface="Times New Roman"/>
                <a:cs typeface="Simplified Arabic"/>
              </a:rPr>
              <a:t> </a:t>
            </a:r>
            <a:r>
              <a:rPr lang="en-US" sz="2400" b="1" dirty="0" smtClean="0">
                <a:latin typeface="Simplified Arabic"/>
                <a:ea typeface="Times New Roman"/>
              </a:rPr>
              <a:t> </a:t>
            </a:r>
            <a:r>
              <a:rPr lang="en-US" sz="2400" b="1" dirty="0">
                <a:latin typeface="Simplified Arabic"/>
                <a:ea typeface="Times New Roman"/>
              </a:rPr>
              <a:t>: </a:t>
            </a:r>
            <a:r>
              <a:rPr lang="ar-SA" sz="2400" b="1" dirty="0" smtClean="0">
                <a:latin typeface="Times New Roman"/>
                <a:ea typeface="Times New Roman"/>
                <a:cs typeface="Simplified Arabic"/>
              </a:rPr>
              <a:t>أن </a:t>
            </a:r>
            <a:r>
              <a:rPr lang="ar-SA" sz="2400" b="1" dirty="0">
                <a:latin typeface="Times New Roman"/>
                <a:ea typeface="Times New Roman"/>
                <a:cs typeface="Simplified Arabic"/>
              </a:rPr>
              <a:t>الموظف يجب أن يتلقى تعليماته من رئيس واحد فقط</a:t>
            </a:r>
            <a:r>
              <a:rPr lang="en-US" sz="2400" b="1" dirty="0">
                <a:latin typeface="Simplified Arabic"/>
                <a:ea typeface="Times New Roman"/>
              </a:rPr>
              <a:t>.</a:t>
            </a:r>
            <a:endParaRPr lang="en-US" sz="2000" b="1" dirty="0">
              <a:latin typeface="Times New Roman"/>
              <a:ea typeface="Times New Roman"/>
            </a:endParaRPr>
          </a:p>
          <a:p>
            <a:r>
              <a:rPr lang="en-US" sz="2400" b="1" dirty="0">
                <a:latin typeface="Simplified Arabic"/>
                <a:ea typeface="Times New Roman"/>
              </a:rPr>
              <a:t>(5) </a:t>
            </a:r>
            <a:r>
              <a:rPr lang="ar-SA" sz="2400" b="1" dirty="0">
                <a:latin typeface="Simplified Arabic"/>
                <a:ea typeface="Times New Roman"/>
              </a:rPr>
              <a:t>وحدة التوجيه</a:t>
            </a:r>
            <a:r>
              <a:rPr lang="en-US" sz="2400" b="1" dirty="0">
                <a:latin typeface="Simplified Arabic"/>
                <a:ea typeface="Times New Roman"/>
              </a:rPr>
              <a:t> : </a:t>
            </a:r>
            <a:r>
              <a:rPr lang="ar-SA" sz="2400" b="1" dirty="0">
                <a:latin typeface="Times New Roman"/>
                <a:ea typeface="Times New Roman"/>
                <a:cs typeface="Simplified Arabic"/>
              </a:rPr>
              <a:t>ويقضى هذا المبدأ أن كل مجموعة من النشاط تعمل لتحقيق هدف واحد ،ويجب أن يكون لها رئيس واحد وخطة واحدة</a:t>
            </a:r>
            <a:r>
              <a:rPr lang="ar-SA" sz="2400" b="1" dirty="0" smtClean="0">
                <a:latin typeface="Times New Roman"/>
                <a:ea typeface="Times New Roman"/>
                <a:cs typeface="Simplified Arabic"/>
              </a:rPr>
              <a:t>.</a:t>
            </a:r>
            <a:r>
              <a:rPr lang="en-US" sz="2400" b="1" dirty="0" smtClean="0">
                <a:latin typeface="Times New Roman"/>
                <a:ea typeface="Times New Roman"/>
                <a:cs typeface="Simplified Arabic"/>
              </a:rPr>
              <a:t> </a:t>
            </a:r>
            <a:r>
              <a:rPr lang="ar-SA" sz="2400" b="1" dirty="0" smtClean="0">
                <a:latin typeface="Times New Roman"/>
                <a:ea typeface="Times New Roman"/>
                <a:cs typeface="Simplified Arabic"/>
              </a:rPr>
              <a:t>ويختص </a:t>
            </a:r>
            <a:r>
              <a:rPr lang="ar-SA" sz="2400" b="1" dirty="0">
                <a:latin typeface="Times New Roman"/>
                <a:ea typeface="Times New Roman"/>
                <a:cs typeface="Simplified Arabic"/>
              </a:rPr>
              <a:t>مبدأ وحدة التوجيه بنشاط المشروع ككل في حين أن مبدأ وحدة الأمر يتعلق بالأفراد فقط</a:t>
            </a:r>
            <a:r>
              <a:rPr lang="en-US" sz="2400" b="1" dirty="0">
                <a:latin typeface="Simplified Arabic"/>
                <a:ea typeface="Times New Roman"/>
              </a:rPr>
              <a:t> .</a:t>
            </a:r>
            <a:endParaRPr lang="en-US" sz="2000" b="1" dirty="0">
              <a:latin typeface="Times New Roman"/>
              <a:ea typeface="Times New Roman"/>
            </a:endParaRPr>
          </a:p>
          <a:p>
            <a:r>
              <a:rPr lang="en-US" sz="2400" b="1" dirty="0">
                <a:latin typeface="Simplified Arabic"/>
                <a:ea typeface="Times New Roman"/>
              </a:rPr>
              <a:t>(6)  </a:t>
            </a:r>
            <a:r>
              <a:rPr lang="ar-SA" sz="2400" b="1" dirty="0">
                <a:latin typeface="Simplified Arabic"/>
                <a:ea typeface="Times New Roman"/>
              </a:rPr>
              <a:t>تفضيل الصالح العام</a:t>
            </a:r>
            <a:r>
              <a:rPr lang="ar-SA" sz="2400" b="1" dirty="0">
                <a:latin typeface="Times New Roman"/>
                <a:ea typeface="Times New Roman"/>
                <a:cs typeface="Simplified Arabic"/>
              </a:rPr>
              <a:t> للمشروع على المصالح الشخصية للأفراد</a:t>
            </a:r>
            <a:r>
              <a:rPr lang="en-US" sz="2400" b="1" dirty="0">
                <a:latin typeface="Simplified Arabic"/>
                <a:ea typeface="Times New Roman"/>
              </a:rPr>
              <a:t> </a:t>
            </a:r>
            <a:r>
              <a:rPr lang="en-US" sz="2400" b="1" dirty="0" smtClean="0">
                <a:latin typeface="Simplified Arabic"/>
                <a:ea typeface="Times New Roman"/>
              </a:rPr>
              <a:t>.</a:t>
            </a:r>
            <a:endParaRPr lang="en-US" sz="2400" b="1" dirty="0">
              <a:effectLst/>
              <a:latin typeface="Times New Roman"/>
              <a:ea typeface="Times New Roman"/>
              <a:cs typeface="Simplified Arabic"/>
            </a:endParaRPr>
          </a:p>
        </p:txBody>
      </p:sp>
    </p:spTree>
    <p:extLst>
      <p:ext uri="{BB962C8B-B14F-4D97-AF65-F5344CB8AC3E}">
        <p14:creationId xmlns:p14="http://schemas.microsoft.com/office/powerpoint/2010/main" val="2892257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408</TotalTime>
  <Words>1348</Words>
  <Application>Microsoft Office PowerPoint</Application>
  <PresentationFormat>شاشة عريضة</PresentationFormat>
  <Paragraphs>96</Paragraphs>
  <Slides>20</Slides>
  <Notes>0</Notes>
  <HiddenSlides>0</HiddenSlides>
  <MMClips>0</MMClips>
  <ScaleCrop>false</ScaleCrop>
  <HeadingPairs>
    <vt:vector size="6" baseType="variant">
      <vt:variant>
        <vt:lpstr>الخطوط المستخدمة</vt:lpstr>
      </vt:variant>
      <vt:variant>
        <vt:i4>17</vt:i4>
      </vt:variant>
      <vt:variant>
        <vt:lpstr>نسق</vt:lpstr>
      </vt:variant>
      <vt:variant>
        <vt:i4>2</vt:i4>
      </vt:variant>
      <vt:variant>
        <vt:lpstr>عناوين الشرائح</vt:lpstr>
      </vt:variant>
      <vt:variant>
        <vt:i4>20</vt:i4>
      </vt:variant>
    </vt:vector>
  </HeadingPairs>
  <TitlesOfParts>
    <vt:vector size="39" baseType="lpstr">
      <vt:lpstr>Arabic Transparent</vt:lpstr>
      <vt:lpstr>Arial</vt:lpstr>
      <vt:lpstr>Calibri</vt:lpstr>
      <vt:lpstr>Constantia</vt:lpstr>
      <vt:lpstr>Courier New</vt:lpstr>
      <vt:lpstr>Majalla UI</vt:lpstr>
      <vt:lpstr>MCS Taybah S_U normal.</vt:lpstr>
      <vt:lpstr>mohammad bold art 1</vt:lpstr>
      <vt:lpstr>Simplified Arabic</vt:lpstr>
      <vt:lpstr>Symbol</vt:lpstr>
      <vt:lpstr>Tahoma</vt:lpstr>
      <vt:lpstr>Times New Roman</vt:lpstr>
      <vt:lpstr>Times New Roman (Arabic)</vt:lpstr>
      <vt:lpstr>Traditional Arabic</vt:lpstr>
      <vt:lpstr>Verdana</vt:lpstr>
      <vt:lpstr>Wingdings</vt:lpstr>
      <vt:lpstr>Wingdings 2</vt:lpstr>
      <vt:lpstr>تدفق</vt:lpstr>
      <vt:lpstr>1_تدفق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haleem</dc:creator>
  <cp:lastModifiedBy>Dr. Abdul Haleem</cp:lastModifiedBy>
  <cp:revision>44</cp:revision>
  <dcterms:created xsi:type="dcterms:W3CDTF">2015-06-08T01:23:46Z</dcterms:created>
  <dcterms:modified xsi:type="dcterms:W3CDTF">2018-12-10T19:35:05Z</dcterms:modified>
</cp:coreProperties>
</file>